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EFE"/>
    <a:srgbClr val="96EAFE"/>
    <a:srgbClr val="7C5989"/>
    <a:srgbClr val="000066"/>
    <a:srgbClr val="663300"/>
    <a:srgbClr val="CC3300"/>
    <a:srgbClr val="3366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1" autoAdjust="0"/>
    <p:restoredTop sz="96285" autoAdjust="0"/>
  </p:normalViewPr>
  <p:slideViewPr>
    <p:cSldViewPr>
      <p:cViewPr varScale="1">
        <p:scale>
          <a:sx n="95" d="100"/>
          <a:sy n="95" d="100"/>
        </p:scale>
        <p:origin x="3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67C4309-9FEA-4B55-A88C-F2BE66C28B2D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716E57E0-FC23-48AA-94F7-365DAFAD38F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04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6D0288CC-8298-4B66-BBD8-E0F2CAF6D36F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73AB3855-03DB-4F58-B4CD-285B4A8FD2C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3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454400"/>
            <a:ext cx="7543800" cy="762000"/>
          </a:xfrm>
        </p:spPr>
        <p:txBody>
          <a:bodyPr/>
          <a:lstStyle>
            <a:lvl1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 kumimoji="0" sz="4400" b="1" i="1" u="none" strike="noStrike" baseline="0">
                <a:solidFill>
                  <a:schemeClr val="tx2">
                    <a:alpha val="100000"/>
                  </a:schemeClr>
                </a:solidFill>
                <a:effectLst/>
                <a:latin typeface="Times New Roman"/>
              </a:defRPr>
            </a:lvl1pPr>
          </a:lstStyle>
          <a:p>
            <a:r>
              <a:rPr lang="en-US" altLang="x-none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267200"/>
            <a:ext cx="7543800" cy="609600"/>
          </a:xfrm>
        </p:spPr>
        <p:txBody>
          <a:bodyPr/>
          <a:lstStyle>
            <a:lvl1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tabLst/>
              <a:defRPr kumimoji="0" sz="3200" b="0" i="0" u="none" strike="noStrike" baseline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defRPr>
            </a:lvl1pPr>
          </a:lstStyle>
          <a:p>
            <a:r>
              <a:rPr lang="en-US" altLang="x-none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 kumimoji="0" sz="1000" b="0" i="0" u="none" strike="noStrike" baseline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defRPr>
            </a:lvl1pPr>
          </a:lstStyle>
          <a:p>
            <a:endParaRPr lang="en-US" altLang="x-none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 kumimoji="0" sz="1000" b="0" i="0" u="none" strike="noStrike" baseline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defRPr>
            </a:lvl1pPr>
          </a:lstStyle>
          <a:p>
            <a:endParaRPr lang="en-US" altLang="x-none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 kumimoji="0" sz="1000" b="0" i="0" u="none" strike="noStrike" baseline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defRPr>
            </a:lvl1pPr>
          </a:lstStyle>
          <a:p>
            <a:fld id="{C62C6DA2-83E7-4E24-9498-7C88A4C0C780}" type="slidenum">
              <a:rPr lang="en-US" altLang="x-none"/>
              <a:pPr/>
              <a:t>‹N›</a:t>
            </a:fld>
            <a:endParaRPr lang="en-US" altLang="x-non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90B9-179E-4679-91D2-2630F0C50A03}" type="slidenum">
              <a:rPr lang="en-US" altLang="x-none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3B47-9F84-4BB9-9A09-EE2CF81BF532}" type="slidenum">
              <a:rPr lang="en-US" altLang="x-none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4816-F819-4402-955F-E0E6A28CE2E1}" type="slidenum">
              <a:rPr lang="en-US" altLang="x-none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1371600" y="914400"/>
            <a:ext cx="3771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5295900" y="914400"/>
            <a:ext cx="3771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FFC6-F2E0-4AEC-B16B-279C69061E96}" type="slidenum">
              <a:rPr lang="en-US" altLang="x-none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DB6-1BEF-42B9-81CA-8B384DE03501}" type="slidenum">
              <a:rPr lang="en-US" altLang="x-none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1371600" y="914400"/>
            <a:ext cx="3771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95900" y="914400"/>
            <a:ext cx="3771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8B2C-BEE1-46C2-A3D4-282CFCF45DAE}" type="slidenum">
              <a:rPr lang="en-US" altLang="x-none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914400"/>
            <a:ext cx="7696200" cy="5486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vl="0"/>
            <a:r>
              <a:rPr lang="en-US" altLang="x-none"/>
              <a:t>Click to edit Master text styles</a:t>
            </a:r>
            <a:endParaRPr lang="en-US"/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772400" cy="30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/>
          <a:lstStyle/>
          <a:p>
            <a:pPr lvl="0"/>
            <a:r>
              <a:rPr lang="en-US" altLang="x-none"/>
              <a:t>Click to edit Master title style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 kumimoji="0" sz="1000" b="0" i="0" u="none" strike="noStrike" baseline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defRPr>
            </a:lvl1pPr>
          </a:lstStyle>
          <a:p>
            <a:endParaRPr lang="en-US" altLang="x-non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 kumimoji="0" sz="1000" b="0" i="0" u="none" strike="noStrike" baseline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defRPr>
            </a:lvl1pPr>
          </a:lstStyle>
          <a:p>
            <a:endParaRPr lang="en-US" altLang="x-non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 kumimoji="0" sz="1000" b="0" i="0" u="none" strike="noStrike" baseline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defRPr>
            </a:lvl1pPr>
          </a:lstStyle>
          <a:p>
            <a:fld id="{13C9FFE1-3606-4E1E-933A-D8DB891FF40E}" type="slidenum">
              <a:rPr lang="en-US" altLang="x-none"/>
              <a:pPr/>
              <a:t>‹N›</a:t>
            </a:fld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fade thruBlk="1"/>
  </p:transition>
  <p:txStyles>
    <p:titleStyle>
      <a:defPPr>
        <a:defRPr>
          <a:latin typeface="+mj-lt"/>
          <a:ea typeface="+mj-ea"/>
          <a:cs typeface="+mj-cs"/>
        </a:defRPr>
      </a:defPPr>
      <a:lvl1pPr algn="l" fontAlgn="base">
        <a:spcBef>
          <a:spcPct val="0"/>
        </a:spcBef>
        <a:spcAft>
          <a:spcPct val="0"/>
        </a:spcAft>
        <a:defRPr sz="4000" b="1" i="1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1pPr>
      <a:lvl2pPr algn="l" fontAlgn="base">
        <a:spcBef>
          <a:spcPct val="0"/>
        </a:spcBef>
        <a:spcAft>
          <a:spcPct val="0"/>
        </a:spcAft>
        <a:defRPr sz="4000" b="1" i="1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2pPr>
      <a:lvl3pPr algn="l" fontAlgn="base">
        <a:spcBef>
          <a:spcPct val="0"/>
        </a:spcBef>
        <a:spcAft>
          <a:spcPct val="0"/>
        </a:spcAft>
        <a:defRPr sz="4000" b="1" i="1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3pPr>
      <a:lvl4pPr algn="l" fontAlgn="base">
        <a:spcBef>
          <a:spcPct val="0"/>
        </a:spcBef>
        <a:spcAft>
          <a:spcPct val="0"/>
        </a:spcAft>
        <a:defRPr sz="4000" b="1" i="1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4pPr>
      <a:lvl5pPr algn="l" fontAlgn="base">
        <a:spcBef>
          <a:spcPct val="0"/>
        </a:spcBef>
        <a:spcAft>
          <a:spcPct val="0"/>
        </a:spcAft>
        <a:defRPr sz="4000" b="1" i="1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5pPr>
      <a:lvl6pPr marL="0" algn="l" fontAlgn="base">
        <a:spcBef>
          <a:spcPct val="0"/>
        </a:spcBef>
        <a:spcAft>
          <a:spcPct val="0"/>
        </a:spcAft>
        <a:defRPr sz="4000" b="1" i="1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6pPr>
      <a:lvl7pPr marL="457200" algn="l" fontAlgn="base">
        <a:spcBef>
          <a:spcPct val="0"/>
        </a:spcBef>
        <a:spcAft>
          <a:spcPct val="0"/>
        </a:spcAft>
        <a:defRPr sz="4000" b="1" i="1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7pPr>
      <a:lvl8pPr marL="914400" algn="l" fontAlgn="base">
        <a:spcBef>
          <a:spcPct val="0"/>
        </a:spcBef>
        <a:spcAft>
          <a:spcPct val="0"/>
        </a:spcAft>
        <a:defRPr sz="4000" b="1" i="1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8pPr>
      <a:lvl9pPr marL="1371600" algn="l" fontAlgn="base">
        <a:spcBef>
          <a:spcPct val="0"/>
        </a:spcBef>
        <a:spcAft>
          <a:spcPct val="0"/>
        </a:spcAft>
        <a:defRPr sz="4000" b="1" i="1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9pPr>
    </p:titleStyle>
    <p:bodyStyle>
      <a:defPPr>
        <a:defRPr>
          <a:latin typeface="+mn-lt"/>
          <a:ea typeface="+mn-ea"/>
          <a:cs typeface="+mn-cs"/>
        </a:defRPr>
      </a:defPPr>
      <a:lvl1pPr marL="342900" indent="-342900" algn="l" fontAlgn="base">
        <a:spcBef>
          <a:spcPct val="20000"/>
        </a:spcBef>
        <a:spcAft>
          <a:spcPct val="0"/>
        </a:spcAft>
        <a:buChar char="•"/>
        <a:defRPr sz="3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1pPr>
      <a:lvl2pPr marL="742950" indent="-285750" algn="l" fontAlgn="base">
        <a:spcBef>
          <a:spcPct val="20000"/>
        </a:spcBef>
        <a:spcAft>
          <a:spcPct val="0"/>
        </a:spcAft>
        <a:buChar char="•"/>
        <a:defRPr sz="28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2pPr>
      <a:lvl3pPr marL="1143000" indent="-228600" algn="l" fontAlgn="base"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3pPr>
      <a:lvl4pPr marL="1600200" indent="-228600" algn="l" fontAlgn="base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4pPr>
      <a:lvl5pPr marL="2057400" indent="-228600" algn="l" fontAlgn="base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5pPr>
      <a:lvl6pPr marL="2057400" indent="-228600" algn="l" fontAlgn="base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6pPr>
      <a:lvl7pPr marL="2514600" indent="-228600" algn="l" fontAlgn="base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7pPr>
      <a:lvl8pPr marL="2971800" indent="-228600" algn="l" fontAlgn="base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8pPr>
      <a:lvl9pPr marL="3429000" indent="-228600" algn="l" fontAlgn="base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Sessione di pianificazione</a:t>
            </a:r>
            <a:endParaRPr lang="it-IT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Eventi delle vendite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Evento saldi estivi</a:t>
            </a:r>
            <a:endParaRPr lang="it-IT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Vendite magazzini</a:t>
            </a:r>
          </a:p>
          <a:p>
            <a:pPr lvl="0"/>
            <a:r>
              <a:rPr lang="it-IT" dirty="0" smtClean="0"/>
              <a:t>Maggiori sconti</a:t>
            </a:r>
            <a:endParaRPr lang="it-IT" baseline="0" dirty="0" smtClean="0"/>
          </a:p>
          <a:p>
            <a:pPr lvl="0"/>
            <a:r>
              <a:rPr lang="it-IT" dirty="0" smtClean="0"/>
              <a:t>Consegna gratuita</a:t>
            </a:r>
          </a:p>
          <a:p>
            <a:r>
              <a:rPr lang="it-IT" dirty="0" smtClean="0"/>
              <a:t>Cosa includere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Prodotto del mese</a:t>
            </a:r>
            <a:endParaRPr lang="it-IT" dirty="0"/>
          </a:p>
        </p:txBody>
      </p:sp>
      <p:sp>
        <p:nvSpPr>
          <p:cNvPr id="2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Inventario bamboo</a:t>
            </a:r>
          </a:p>
          <a:p>
            <a:pPr lvl="1"/>
            <a:r>
              <a:rPr lang="it-IT" dirty="0" smtClean="0"/>
              <a:t>Vendite</a:t>
            </a:r>
          </a:p>
          <a:p>
            <a:pPr lvl="1"/>
            <a:r>
              <a:rPr lang="it-IT" dirty="0" smtClean="0"/>
              <a:t>Previsioni per il mese/trimestre successivo</a:t>
            </a:r>
          </a:p>
          <a:p>
            <a:pPr lvl="1"/>
            <a:r>
              <a:rPr lang="it-IT" dirty="0" smtClean="0"/>
              <a:t>Evento saldi estivi?</a:t>
            </a:r>
          </a:p>
          <a:p>
            <a:pPr lvl="1"/>
            <a:r>
              <a:rPr lang="it-IT" dirty="0" smtClean="0"/>
              <a:t>Ampliare o ridurre la linea di prodotti?</a:t>
            </a:r>
          </a:p>
        </p:txBody>
      </p:sp>
      <p:pic>
        <p:nvPicPr>
          <p:cNvPr id="17412" name="Picture 4" descr="MCj009959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5029200"/>
            <a:ext cx="1042988" cy="1219200"/>
          </a:xfrm>
          <a:prstGeom prst="rect">
            <a:avLst/>
          </a:prstGeom>
          <a:noFill/>
        </p:spPr>
      </p:pic>
      <p:pic>
        <p:nvPicPr>
          <p:cNvPr id="17413" name="Picture 5" descr="MCj009959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029200"/>
            <a:ext cx="1042988" cy="1219200"/>
          </a:xfrm>
          <a:prstGeom prst="rect">
            <a:avLst/>
          </a:prstGeom>
          <a:noFill/>
        </p:spPr>
      </p:pic>
      <p:pic>
        <p:nvPicPr>
          <p:cNvPr id="1026" name="Picture 2" descr="MCj009959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29200"/>
            <a:ext cx="10429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Linea di prodotti in bamboo</a:t>
            </a:r>
            <a:endParaRPr lang="it-IT" dirty="0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ph idx="1"/>
          </p:nvPr>
        </p:nvGraphicFramePr>
        <p:xfrm>
          <a:off x="2741613" y="1828800"/>
          <a:ext cx="5183188" cy="21031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95797"/>
                <a:gridCol w="1295797"/>
                <a:gridCol w="1295797"/>
                <a:gridCol w="129579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noProof="0" dirty="0" smtClean="0"/>
                        <a:t>Prodotto</a:t>
                      </a:r>
                      <a:endParaRPr lang="it-I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 smtClean="0"/>
                        <a:t>Giacenza</a:t>
                      </a:r>
                      <a:endParaRPr lang="it-I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 smtClean="0"/>
                        <a:t>Vendite maggio</a:t>
                      </a:r>
                      <a:endParaRPr lang="it-I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noProof="0" dirty="0" smtClean="0"/>
                        <a:t>YTD</a:t>
                      </a:r>
                      <a:endParaRPr lang="it-IT" noProof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noProof="0" dirty="0" smtClean="0"/>
                        <a:t>Piante</a:t>
                      </a:r>
                      <a:endParaRPr lang="it-I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 smtClean="0"/>
                        <a:t>108</a:t>
                      </a:r>
                      <a:endParaRPr lang="it-I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 smtClean="0"/>
                        <a:t>27</a:t>
                      </a:r>
                      <a:endParaRPr lang="it-I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 smtClean="0"/>
                        <a:t>54</a:t>
                      </a:r>
                      <a:endParaRPr lang="it-IT" noProof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noProof="0" dirty="0" smtClean="0"/>
                        <a:t>Tavoli</a:t>
                      </a:r>
                      <a:endParaRPr lang="it-I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 smtClean="0"/>
                        <a:t>29</a:t>
                      </a:r>
                      <a:endParaRPr lang="it-I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 smtClean="0"/>
                        <a:t>8</a:t>
                      </a:r>
                      <a:endParaRPr lang="it-I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 smtClean="0"/>
                        <a:t>14</a:t>
                      </a:r>
                      <a:endParaRPr lang="it-IT" noProof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noProof="0" dirty="0" smtClean="0"/>
                        <a:t>Vassoi</a:t>
                      </a:r>
                      <a:endParaRPr lang="it-I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 smtClean="0"/>
                        <a:t>75</a:t>
                      </a:r>
                      <a:endParaRPr lang="it-I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 smtClean="0"/>
                        <a:t>20</a:t>
                      </a:r>
                      <a:endParaRPr lang="it-I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 smtClean="0"/>
                        <a:t>46</a:t>
                      </a:r>
                      <a:endParaRPr lang="it-IT" noProof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noProof="0" dirty="0" smtClean="0"/>
                        <a:t>Scatole</a:t>
                      </a:r>
                      <a:endParaRPr lang="it-I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 smtClean="0"/>
                        <a:t>40</a:t>
                      </a:r>
                      <a:endParaRPr lang="it-I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 smtClean="0"/>
                        <a:t>10</a:t>
                      </a:r>
                      <a:endParaRPr lang="it-I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 smtClean="0"/>
                        <a:t>22</a:t>
                      </a:r>
                      <a:endParaRPr lang="it-IT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Conclusione</a:t>
            </a:r>
            <a:endParaRPr lang="it-IT" dirty="0"/>
          </a:p>
        </p:txBody>
      </p:sp>
      <p:sp>
        <p:nvSpPr>
          <p:cNvPr id="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premio di miglior venditore va a…..</a:t>
            </a:r>
          </a:p>
          <a:p>
            <a:r>
              <a:rPr lang="it-IT" dirty="0" smtClean="0"/>
              <a:t>Dessert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Tendenze delle vendite</a:t>
            </a:r>
            <a:endParaRPr lang="it-IT" dirty="0"/>
          </a:p>
        </p:txBody>
      </p:sp>
      <p:sp>
        <p:nvSpPr>
          <p:cNvPr id="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Stagionali</a:t>
            </a:r>
          </a:p>
          <a:p>
            <a:r>
              <a:rPr lang="it-IT" dirty="0" smtClean="0"/>
              <a:t>Promozioni</a:t>
            </a:r>
          </a:p>
          <a:p>
            <a:r>
              <a:rPr lang="it-IT" dirty="0" smtClean="0"/>
              <a:t>Tendenze nello storico</a:t>
            </a:r>
          </a:p>
          <a:p>
            <a:pPr lvl="1"/>
            <a:r>
              <a:rPr lang="it-IT" dirty="0" smtClean="0"/>
              <a:t>Focus: mobili per veranda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Estate: tavoli</a:t>
            </a:r>
            <a:endParaRPr lang="it-IT" dirty="0"/>
          </a:p>
        </p:txBody>
      </p:sp>
      <p:sp>
        <p:nvSpPr>
          <p:cNvPr id="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Prodotti</a:t>
            </a:r>
          </a:p>
          <a:p>
            <a:pPr lvl="1"/>
            <a:r>
              <a:rPr lang="it-IT" dirty="0" smtClean="0"/>
              <a:t>Tavoli da pranzo</a:t>
            </a:r>
          </a:p>
          <a:p>
            <a:pPr lvl="1"/>
            <a:r>
              <a:rPr lang="it-IT" dirty="0" smtClean="0"/>
              <a:t>Tavoli da caffè</a:t>
            </a:r>
          </a:p>
          <a:p>
            <a:pPr lvl="1"/>
            <a:r>
              <a:rPr lang="it-IT" dirty="0" smtClean="0"/>
              <a:t>Carrelli</a:t>
            </a:r>
          </a:p>
          <a:p>
            <a:pPr lvl="1"/>
            <a:r>
              <a:rPr lang="it-IT" dirty="0" smtClean="0"/>
              <a:t>Tavolini</a:t>
            </a:r>
          </a:p>
          <a:p>
            <a:r>
              <a:rPr lang="it-IT" dirty="0" smtClean="0"/>
              <a:t>30% di sconto su tutti gli articoli scelti</a:t>
            </a:r>
          </a:p>
          <a:p>
            <a:r>
              <a:rPr lang="it-IT" dirty="0" smtClean="0"/>
              <a:t>Giorni per gli sconti?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Autunno: veranda perfetta</a:t>
            </a:r>
            <a:endParaRPr lang="it-IT" dirty="0"/>
          </a:p>
        </p:txBody>
      </p:sp>
      <p:sp>
        <p:nvSpPr>
          <p:cNvPr id="6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Grossa spinta</a:t>
            </a:r>
          </a:p>
          <a:p>
            <a:pPr lvl="1"/>
            <a:r>
              <a:rPr lang="it-IT" dirty="0" smtClean="0"/>
              <a:t>Mobili per verande</a:t>
            </a:r>
          </a:p>
          <a:p>
            <a:pPr lvl="2"/>
            <a:r>
              <a:rPr lang="it-IT" dirty="0" smtClean="0"/>
              <a:t>Ombrelloni</a:t>
            </a:r>
          </a:p>
          <a:p>
            <a:pPr lvl="2"/>
            <a:r>
              <a:rPr lang="it-IT" dirty="0" smtClean="0"/>
              <a:t>Gruppi tavolo/sedie</a:t>
            </a:r>
          </a:p>
          <a:p>
            <a:pPr lvl="2"/>
            <a:r>
              <a:rPr lang="it-IT" dirty="0" smtClean="0"/>
              <a:t>Chaise lounge</a:t>
            </a:r>
          </a:p>
          <a:p>
            <a:pPr lvl="2"/>
            <a:r>
              <a:rPr lang="it-IT" dirty="0" smtClean="0"/>
              <a:t>Altalene</a:t>
            </a:r>
          </a:p>
          <a:p>
            <a:r>
              <a:rPr lang="it-IT" dirty="0" smtClean="0"/>
              <a:t>50% di ribasso</a:t>
            </a:r>
          </a:p>
          <a:p>
            <a:r>
              <a:rPr lang="it-IT" dirty="0" smtClean="0"/>
              <a:t>Giorno dei saldi: ulteriore 10% di sconto</a:t>
            </a:r>
          </a:p>
          <a:p>
            <a:pPr lvl="2"/>
            <a:endParaRPr lang="en-US" dirty="0" smtClean="0"/>
          </a:p>
          <a:p>
            <a:pPr lvl="1">
              <a:buNone/>
            </a:pPr>
            <a:r>
              <a:rPr lang="en-US" dirty="0" smtClean="0"/>
              <a:t>			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Fine anno: svendita modelli</a:t>
            </a:r>
            <a:endParaRPr lang="it-IT" dirty="0"/>
          </a:p>
        </p:txBody>
      </p:sp>
      <p:sp>
        <p:nvSpPr>
          <p:cNvPr id="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Tutti i divani</a:t>
            </a:r>
          </a:p>
          <a:p>
            <a:r>
              <a:rPr lang="it-IT" dirty="0" smtClean="0"/>
              <a:t>Tutti i pezzi in rattan</a:t>
            </a:r>
          </a:p>
          <a:p>
            <a:r>
              <a:rPr lang="it-IT" dirty="0" smtClean="0"/>
              <a:t>Sedie in midollino</a:t>
            </a:r>
          </a:p>
          <a:p>
            <a:r>
              <a:rPr lang="it-IT" dirty="0" smtClean="0"/>
              <a:t>Tutti i cuscini</a:t>
            </a:r>
          </a:p>
          <a:p>
            <a:r>
              <a:rPr lang="it-IT" dirty="0" smtClean="0"/>
              <a:t>Alcuni portavasi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Riunione vendite</a:t>
            </a:r>
            <a:endParaRPr lang="it-IT" dirty="0"/>
          </a:p>
        </p:txBody>
      </p:sp>
      <p:sp>
        <p:nvSpPr>
          <p:cNvPr id="13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Risultati di maggio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Presentazione relazioni vendite</a:t>
            </a:r>
          </a:p>
          <a:p>
            <a:r>
              <a:rPr lang="it-IT" dirty="0" smtClean="0"/>
              <a:t>Analisi vendite</a:t>
            </a:r>
          </a:p>
          <a:p>
            <a:r>
              <a:rPr lang="it-IT" dirty="0" smtClean="0"/>
              <a:t>Prodotto del mese</a:t>
            </a:r>
          </a:p>
          <a:p>
            <a:r>
              <a:rPr lang="it-IT" dirty="0" smtClean="0"/>
              <a:t>Premi per la vendita</a:t>
            </a:r>
          </a:p>
          <a:p>
            <a:r>
              <a:rPr lang="it-IT" dirty="0" smtClean="0"/>
              <a:t>Dessert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Relazione sulle vendite</a:t>
            </a:r>
            <a:endParaRPr lang="it-IT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Risultati </a:t>
            </a:r>
            <a:r>
              <a:rPr lang="it-IT" smtClean="0"/>
              <a:t>di aprile</a:t>
            </a:r>
            <a:endParaRPr lang="it-IT" dirty="0" smtClean="0"/>
          </a:p>
          <a:p>
            <a:r>
              <a:rPr lang="it-IT" dirty="0" smtClean="0"/>
              <a:t>Relazione di maggio</a:t>
            </a:r>
          </a:p>
          <a:p>
            <a:pPr lvl="1"/>
            <a:r>
              <a:rPr lang="it-IT" dirty="0" smtClean="0"/>
              <a:t> Jill Shrader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 mensile</a:t>
            </a:r>
            <a:endParaRPr lang="it-IT" dirty="0"/>
          </a:p>
        </p:txBody>
      </p:sp>
      <p:sp>
        <p:nvSpPr>
          <p:cNvPr id="8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Vendite mensili</a:t>
            </a:r>
          </a:p>
          <a:p>
            <a:pPr lvl="1"/>
            <a:r>
              <a:rPr lang="it-IT" dirty="0" smtClean="0"/>
              <a:t>Varianza da aprile</a:t>
            </a:r>
          </a:p>
          <a:p>
            <a:pPr lvl="1"/>
            <a:r>
              <a:rPr lang="it-IT" dirty="0" smtClean="0"/>
              <a:t>Varianze dai periodi precedenti</a:t>
            </a:r>
          </a:p>
          <a:p>
            <a:r>
              <a:rPr lang="it-IT" dirty="0" smtClean="0"/>
              <a:t>Analisi singole linee di prodotto</a:t>
            </a:r>
          </a:p>
          <a:p>
            <a:pPr lvl="1"/>
            <a:r>
              <a:rPr lang="it-IT" dirty="0" smtClean="0"/>
              <a:t>Primi/ultimi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yrus extract design template">
  <a:themeElements>
    <a:clrScheme name="Office Theme 7">
      <a:dk1>
        <a:srgbClr val="000000"/>
      </a:dk1>
      <a:lt1>
        <a:srgbClr val="FFFFCC"/>
      </a:lt1>
      <a:dk2>
        <a:srgbClr val="6823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altLang="x-none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altLang="x-none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CC"/>
        </a:lt1>
        <a:dk2>
          <a:srgbClr val="6823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Papyrus extract design template</Template>
  <TotalTime>49</TotalTime>
  <Words>212</Words>
  <Application>Microsoft Office PowerPoint</Application>
  <PresentationFormat>Presentazione su schermo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Calibri</vt:lpstr>
      <vt:lpstr>Times New Roman</vt:lpstr>
      <vt:lpstr>Papyrus extract design template</vt:lpstr>
      <vt:lpstr>Sessione di pianificazione</vt:lpstr>
      <vt:lpstr>Tendenze delle vendite</vt:lpstr>
      <vt:lpstr>Estate: tavoli</vt:lpstr>
      <vt:lpstr>Autunno: veranda perfetta</vt:lpstr>
      <vt:lpstr>Fine anno: svendita modelli</vt:lpstr>
      <vt:lpstr>Riunione vendite</vt:lpstr>
      <vt:lpstr>Agenda</vt:lpstr>
      <vt:lpstr>Relazione sulle vendite</vt:lpstr>
      <vt:lpstr>Analisi mensile</vt:lpstr>
      <vt:lpstr>Evento saldi estivi</vt:lpstr>
      <vt:lpstr>Prodotto del mese</vt:lpstr>
      <vt:lpstr>Linea di prodotti in bamboo</vt:lpstr>
      <vt:lpstr>Conclusione</vt:lpstr>
    </vt:vector>
  </TitlesOfParts>
  <Company>Online Training Solutions,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Session</dc:title>
  <dc:subject>Sales events</dc:subject>
  <dc:creator>Susie Bayers/Joyce Cox</dc:creator>
  <cp:keywords>sales</cp:keywords>
  <dc:description>Copyright © 2006 Online Training Solutions, Inc.</dc:description>
  <cp:lastModifiedBy>Administrator</cp:lastModifiedBy>
  <cp:revision>11</cp:revision>
  <cp:lastPrinted>1601-01-01T00:00:00Z</cp:lastPrinted>
  <dcterms:created xsi:type="dcterms:W3CDTF">2006-04-10T18:01:31Z</dcterms:created>
  <dcterms:modified xsi:type="dcterms:W3CDTF">2017-11-30T13:45:07Z</dcterms:modified>
  <cp:category>Sales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TC010903031033</vt:lpwstr>
  </property>
</Properties>
</file>