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2.xml" ContentType="application/vnd.openxmlformats-officedocument.them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6" r:id="rId6"/>
    <p:sldMasterId id="2147483668" r:id="rId7"/>
    <p:sldMasterId id="2147483670" r:id="rId8"/>
    <p:sldMasterId id="2147483672" r:id="rId9"/>
    <p:sldMasterId id="2147483674" r:id="rId10"/>
    <p:sldMasterId id="2147483676" r:id="rId11"/>
    <p:sldMasterId id="2147483682" r:id="rId12"/>
    <p:sldMasterId id="2147483684" r:id="rId13"/>
    <p:sldMasterId id="2147483690" r:id="rId14"/>
  </p:sldMasterIdLst>
  <p:notesMasterIdLst>
    <p:notesMasterId r:id="rId25"/>
  </p:notesMasterIdLst>
  <p:sldIdLst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7" r:id="rId22"/>
    <p:sldId id="268" r:id="rId23"/>
    <p:sldId id="27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128" autoAdjust="0"/>
    <p:restoredTop sz="34196" autoAdjust="0"/>
  </p:normalViewPr>
  <p:slideViewPr>
    <p:cSldViewPr showGuides="1">
      <p:cViewPr varScale="1">
        <p:scale>
          <a:sx n="67" d="100"/>
          <a:sy n="67" d="100"/>
        </p:scale>
        <p:origin x="-5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F77A4-95C4-49A7-B18D-D234C078783D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40DFA-B482-4AD0-A536-856EB395CEAD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i="0" baseline="0" dirty="0" smtClean="0"/>
              <a:t>Picture tinted in four colors</a:t>
            </a:r>
          </a:p>
          <a:p>
            <a:r>
              <a:rPr lang="en-US" sz="1400" b="0" baseline="0" dirty="0" smtClean="0"/>
              <a:t>(Basic)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dirty="0" smtClean="0"/>
              <a:t>To reproduce the background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Slides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Layout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Blank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 </a:t>
            </a:r>
            <a:r>
              <a:rPr lang="en-US" sz="1200" b="0" baseline="0" dirty="0" smtClean="0"/>
              <a:t>tab, in the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 group, in the </a:t>
            </a:r>
            <a:r>
              <a:rPr lang="en-US" sz="1200" b="1" baseline="0" dirty="0" smtClean="0"/>
              <a:t>Shape Width </a:t>
            </a:r>
            <a:r>
              <a:rPr lang="en-US" sz="1200" b="0" baseline="0" dirty="0" smtClean="0"/>
              <a:t>box, enter </a:t>
            </a:r>
            <a:r>
              <a:rPr lang="en-US" sz="1200" b="1" baseline="0" dirty="0" smtClean="0"/>
              <a:t>5”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Left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Top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="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="0" baseline="0" dirty="0" smtClean="0"/>
              <a:t>. Repeat this process to create a total of four pictures.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Select one of the duplicate pictures. 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Right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Top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Select another one of the duplicate pictures. 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Left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Bottom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final duplicate picture. 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Right</a:t>
            </a:r>
            <a:r>
              <a:rPr lang="en-US" sz="1200" b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Bottom</a:t>
            </a:r>
            <a:r>
              <a:rPr lang="en-US" sz="1200" b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top left picture. 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Adjust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Recolor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Color Modes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Sepia </a:t>
            </a:r>
            <a:r>
              <a:rPr lang="en-US" sz="1200" b="0" baseline="0" dirty="0" smtClean="0"/>
              <a:t>(second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top right picture. 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Adjust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Recolor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Dark Variations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Accent color 3 Dark </a:t>
            </a:r>
            <a:r>
              <a:rPr lang="en-US" sz="1200" b="0" baseline="0" dirty="0" smtClean="0"/>
              <a:t>(fourth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bottom left picture. 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Adjust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Recolor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Dark Variations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Accent color 5 Dark </a:t>
            </a:r>
            <a:r>
              <a:rPr lang="en-US" sz="1200" b="0" baseline="0" dirty="0" smtClean="0"/>
              <a:t>(sixth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Select the bottom right picture. Under </a:t>
            </a:r>
            <a:r>
              <a:rPr lang="en-US" sz="1200" b="1" baseline="0" dirty="0" smtClean="0"/>
              <a:t>Picture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Adjust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Recolor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Dark Variations </a:t>
            </a: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Accent color 6 Dark </a:t>
            </a:r>
            <a:r>
              <a:rPr lang="en-US" sz="1200" b="0" baseline="0" dirty="0" smtClean="0"/>
              <a:t>(seventh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="0" baseline="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22288" y="502936"/>
            <a:ext cx="3168650" cy="235436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rmAutofit/>
          </a:bodyPr>
          <a:lstStyle/>
          <a:p>
            <a:r>
              <a:rPr lang="en-US" sz="1400" b="1" dirty="0" smtClean="0"/>
              <a:t>Falling pictures</a:t>
            </a:r>
          </a:p>
          <a:p>
            <a:r>
              <a:rPr lang="en-US" sz="1400" b="0" dirty="0" smtClean="0"/>
              <a:t>(Intermediate)</a:t>
            </a:r>
          </a:p>
          <a:p>
            <a:endParaRPr lang="en-US" sz="1200" b="0" dirty="0" smtClean="0"/>
          </a:p>
          <a:p>
            <a:endParaRPr lang="en-US" sz="1200" b="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picture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Slides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Layout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Blank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Illustrations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 Picture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select a picture,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picture.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resize or crop the picture as needed so that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2.93”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4.41”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Resize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Crop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Crop from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Bottom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Styles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Beveled Matte, White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Rotation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Styles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Shadow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Shadow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Offset Diagonal Bottom Left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third option from the left).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 pt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the picture into the top right corner of the slide.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picture.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Clipboard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arrow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Paste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Duplicate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the second (duplicate) picture to the left middle of the slide.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second picture.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Rotation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second picture and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Change 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 Picture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select a picture,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second picture.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resize or crop the picture as needed so that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2.93”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4.41”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Resize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Crop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Crop from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Bottom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Styles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3-D Rotation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3-D Rotation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pane,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 Relaxed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(second row, third option from the left),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do the following: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320°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Send to Back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second picture.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Clipboard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arrow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Paste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Duplicate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the third picture to the bottom right corner of the slide, under the first picture.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third picture and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Change 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 Picture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select a picture,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the third picture.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resize or crop the picture as needed so that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2.93”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 is set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4.41”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Resize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Size and rotate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Width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Crop the picture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Crop from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entering values into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Left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Bottom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boxes.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Tools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bottom right corner of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 Styles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group, click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Shape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 launcher.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Picture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3-D Rotation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3-D Rotation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pane,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 Relaxed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(second row, third option from the left),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then do the following: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300°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Perspective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60°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Home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Drawing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group,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Arrange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Send to Back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marL="228600" indent="-228600">
              <a:buFont typeface="+mj-lt"/>
              <a:buAutoNum type="arabicPeriod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None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second option from the left).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More Colors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dialog box, on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Custom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tab, enter values for Red: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87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Green: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78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Blue: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51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en-US" sz="1200" dirty="0" smtClean="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Three</a:t>
            </a:r>
            <a:r>
              <a:rPr lang="en-US" sz="1400" b="1" baseline="0" dirty="0" smtClean="0"/>
              <a:t> pictures in frames</a:t>
            </a:r>
          </a:p>
          <a:p>
            <a:r>
              <a:rPr lang="en-US" sz="1400" b="0" baseline="0" dirty="0" smtClean="0"/>
              <a:t>(Basic)</a:t>
            </a:r>
          </a:p>
          <a:p>
            <a:endParaRPr lang="en-US" sz="1200" b="1" baseline="0" dirty="0" smtClean="0"/>
          </a:p>
          <a:p>
            <a:endParaRPr lang="en-US" sz="1200" b="1" baseline="0" dirty="0" smtClean="0"/>
          </a:p>
          <a:p>
            <a:r>
              <a:rPr lang="en-US" sz="1200" dirty="0" smtClean="0"/>
              <a:t>To reproduce the</a:t>
            </a:r>
            <a:r>
              <a:rPr lang="en-US" sz="1200" baseline="0" dirty="0" smtClean="0"/>
              <a:t> picture effects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Slides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Layout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Blank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2.67”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Picture Styles </a:t>
            </a:r>
            <a:r>
              <a:rPr lang="en-US" sz="1200" baseline="0" dirty="0" smtClean="0"/>
              <a:t>group, </a:t>
            </a: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More</a:t>
            </a:r>
            <a:r>
              <a:rPr lang="en-US" sz="1200" b="0" i="0" baseline="0" dirty="0" smtClean="0"/>
              <a:t>, and then </a:t>
            </a:r>
            <a:r>
              <a:rPr lang="en-US" sz="1200" baseline="0" dirty="0" smtClean="0"/>
              <a:t>click </a:t>
            </a:r>
            <a:r>
              <a:rPr lang="en-US" sz="1200" b="1" baseline="0" dirty="0" smtClean="0"/>
              <a:t>Reflected Beveled, Black</a:t>
            </a:r>
            <a:r>
              <a:rPr lang="en-US" sz="1200" b="0" baseline="0" dirty="0" smtClean="0"/>
              <a:t>.</a:t>
            </a:r>
            <a:endParaRPr lang="en-US" sz="1200" i="1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picture.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then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If the inserted picture is a different height and width,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2.67”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  <a:endParaRPr lang="en-US" sz="1200" i="1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Repeat the process in steps 6-8 to create another duplicate picture, for a total of three pictures.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Drag the pictures to form a row across the slide, slightly above the middle of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Press and hold SHIFT and select all three pictures.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Distribute Horizontally</a:t>
            </a:r>
            <a:r>
              <a:rPr lang="en-US" sz="1200" baseline="0" dirty="0" smtClean="0"/>
              <a:t>. </a:t>
            </a:r>
          </a:p>
          <a:p>
            <a:endParaRPr lang="en-US" sz="1200" b="0" baseline="0" dirty="0" smtClean="0"/>
          </a:p>
          <a:p>
            <a:endParaRPr lang="en-US" sz="1200" b="0" baseline="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text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Dark Blue, Text 2, Lighter 40%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(fourth row, fourth option from the left).</a:t>
            </a:r>
            <a:endParaRPr lang="en-US" sz="1200" b="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Transition</a:t>
            </a:r>
            <a:r>
              <a:rPr lang="en-US" sz="1400" b="1" baseline="0" dirty="0" smtClean="0"/>
              <a:t> effect for split picture, slide 1</a:t>
            </a:r>
          </a:p>
          <a:p>
            <a:r>
              <a:rPr lang="en-US" sz="1400" b="0" baseline="0" dirty="0" smtClean="0"/>
              <a:t>(Basic)</a:t>
            </a:r>
          </a:p>
          <a:p>
            <a:endParaRPr lang="en-US" sz="1200" b="0" baseline="0" dirty="0" smtClean="0"/>
          </a:p>
          <a:p>
            <a:endParaRPr lang="en-US" sz="1200" b="0" baseline="0" dirty="0" smtClean="0"/>
          </a:p>
          <a:p>
            <a:r>
              <a:rPr lang="en-US" sz="1200" b="1" baseline="0" dirty="0" smtClean="0"/>
              <a:t>Tip: </a:t>
            </a:r>
            <a:r>
              <a:rPr lang="en-US" sz="1200" baseline="0" dirty="0" smtClean="0"/>
              <a:t>Use this template with a cropped picture and reveal the rest of the picture on the next slide.</a:t>
            </a:r>
          </a:p>
          <a:p>
            <a:endParaRPr lang="en-US" sz="1200" b="0" baseline="0" dirty="0" smtClean="0"/>
          </a:p>
          <a:p>
            <a:endParaRPr lang="en-US" sz="1200" b="0" baseline="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picture and text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, select </a:t>
            </a:r>
            <a:r>
              <a:rPr lang="en-US" sz="1200" baseline="0" dirty="0" smtClean="0"/>
              <a:t>a picture, and then click </a:t>
            </a:r>
            <a:r>
              <a:rPr lang="en-US" sz="1200" b="1" baseline="0" dirty="0" smtClean="0"/>
              <a:t>Insert</a:t>
            </a:r>
            <a:r>
              <a:rPr lang="en-US" sz="1200" i="1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</a:t>
            </a:r>
            <a:r>
              <a:rPr lang="en-US" sz="1200" baseline="0" dirty="0" smtClean="0"/>
              <a:t>under </a:t>
            </a:r>
            <a:r>
              <a:rPr lang="en-US" sz="1200" b="1" baseline="0" dirty="0" smtClean="0"/>
              <a:t>Crop from</a:t>
            </a:r>
            <a:r>
              <a:rPr lang="en-US" sz="1200" b="0" baseline="0" dirty="0" smtClean="0"/>
              <a:t>, enter a value into the </a:t>
            </a:r>
            <a:r>
              <a:rPr lang="en-US" sz="1200" b="1" baseline="0" dirty="0" smtClean="0"/>
              <a:t>Right</a:t>
            </a:r>
            <a:r>
              <a:rPr lang="en-US" sz="1200" b="0" baseline="0" dirty="0" smtClean="0"/>
              <a:t> box to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crop </a:t>
            </a:r>
            <a:r>
              <a:rPr lang="en-US" sz="1200" dirty="0" smtClean="0"/>
              <a:t>the picture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value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changes to </a:t>
            </a:r>
            <a:r>
              <a:rPr lang="en-US" sz="1200" b="1" baseline="0" dirty="0" smtClean="0"/>
              <a:t>5”</a:t>
            </a:r>
            <a:r>
              <a:rPr lang="en-US" sz="1200" baseline="0" dirty="0" smtClean="0"/>
              <a:t>. </a:t>
            </a:r>
            <a:endParaRPr lang="en-US" sz="1200" i="1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b="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b="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Right</a:t>
            </a:r>
            <a:r>
              <a:rPr lang="en-US" sz="1200" b="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i="0" dirty="0" smtClean="0"/>
              <a:t>Calibri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b="0" i="0" baseline="0" dirty="0" smtClean="0"/>
              <a:t> list,</a:t>
            </a:r>
            <a:r>
              <a:rPr lang="en-US" sz="1200" i="0" baseline="0" dirty="0" smtClean="0"/>
              <a:t>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i="0" baseline="0" dirty="0" smtClean="0"/>
              <a:t>list, click the arrow next to </a:t>
            </a:r>
            <a:r>
              <a:rPr lang="en-US" sz="1200" b="1" i="0" baseline="0" dirty="0" smtClean="0"/>
              <a:t>Font Color</a:t>
            </a:r>
            <a:r>
              <a:rPr lang="en-US" sz="1200" i="0" baseline="0" dirty="0" smtClean="0"/>
              <a:t>, and then under Theme Colors click </a:t>
            </a:r>
            <a:r>
              <a:rPr lang="en-US" sz="1200" b="1" i="0" baseline="0" dirty="0" smtClean="0"/>
              <a:t>White, Background 1, Darker 35% </a:t>
            </a:r>
            <a:r>
              <a:rPr lang="en-US" sz="1200" b="0" i="0" baseline="0" dirty="0" smtClean="0"/>
              <a:t>(fifth row, first option from the left)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Drag the text box to the left of the picture.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b="0" i="0" baseline="0" dirty="0" smtClean="0"/>
              <a:t>Select the text box. On the </a:t>
            </a:r>
            <a:r>
              <a:rPr lang="en-US" sz="1200" b="1" i="0" baseline="0" dirty="0" smtClean="0"/>
              <a:t>Home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b="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b="0" i="0" baseline="0" dirty="0" smtClean="0"/>
              <a:t>. 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lang="en-US" sz="1200" b="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baseline="0" dirty="0" smtClean="0"/>
              <a:t>To reproduce the transition and background effects on this slide, do the following: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Animations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Transition to This Slide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More</a:t>
            </a:r>
            <a:r>
              <a:rPr lang="en-US" sz="1200" b="0" i="0" baseline="0" dirty="0" smtClean="0"/>
              <a:t>, and then under </a:t>
            </a:r>
            <a:r>
              <a:rPr lang="en-US" sz="1200" b="1" i="0" baseline="0" dirty="0" smtClean="0"/>
              <a:t>Wipes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Split Vertical In</a:t>
            </a:r>
            <a:r>
              <a:rPr lang="en-US" sz="1200" b="0" i="0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Solid fill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Dark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Blue, Text 2,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Darker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fourth option from the left)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i="0" dirty="0" smtClean="0"/>
              <a:t>Transition</a:t>
            </a:r>
            <a:r>
              <a:rPr lang="en-US" sz="1400" b="1" i="0" baseline="0" dirty="0" smtClean="0"/>
              <a:t> effect for split picture, slide 2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="0" i="0" baseline="0" dirty="0" smtClean="0"/>
              <a:t>(Basic)</a:t>
            </a:r>
          </a:p>
          <a:p>
            <a:endParaRPr lang="en-US" sz="1200" i="0" baseline="0" dirty="0" smtClean="0"/>
          </a:p>
          <a:p>
            <a:endParaRPr lang="en-US" sz="1200" i="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Tip</a:t>
            </a:r>
            <a:r>
              <a:rPr lang="en-US" sz="1200" baseline="0" dirty="0" smtClean="0"/>
              <a:t>: Use this template with a cropped picture to reveal the rest of the picture from the previous slide.</a:t>
            </a:r>
          </a:p>
          <a:p>
            <a:endParaRPr lang="en-US" sz="1200" b="0" i="0" baseline="0" dirty="0" smtClean="0"/>
          </a:p>
          <a:p>
            <a:endParaRPr lang="en-US" sz="1200" b="0" i="0" baseline="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picture and text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="0" baseline="0" dirty="0" smtClean="0"/>
              <a:t>, select </a:t>
            </a:r>
            <a:r>
              <a:rPr lang="en-US" sz="1200" baseline="0" dirty="0" smtClean="0"/>
              <a:t>a picture, and then click </a:t>
            </a:r>
            <a:r>
              <a:rPr lang="en-US" sz="1200" b="1" baseline="0" dirty="0" smtClean="0"/>
              <a:t>Insert</a:t>
            </a:r>
            <a:r>
              <a:rPr lang="en-US" sz="1200" i="1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</a:t>
            </a:r>
            <a:r>
              <a:rPr lang="en-US" sz="1200" baseline="0" dirty="0" smtClean="0"/>
              <a:t>under </a:t>
            </a:r>
            <a:r>
              <a:rPr lang="en-US" sz="1200" b="1" baseline="0" dirty="0" smtClean="0"/>
              <a:t>Crop from</a:t>
            </a:r>
            <a:r>
              <a:rPr lang="en-US" sz="1200" b="0" baseline="0" dirty="0" smtClean="0"/>
              <a:t>, enter a value into the </a:t>
            </a:r>
            <a:r>
              <a:rPr lang="en-US" sz="1200" b="1" baseline="0" dirty="0" smtClean="0"/>
              <a:t>Left</a:t>
            </a:r>
            <a:r>
              <a:rPr lang="en-US" sz="1200" b="0" baseline="0" dirty="0" smtClean="0"/>
              <a:t> box to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crop </a:t>
            </a:r>
            <a:r>
              <a:rPr lang="en-US" sz="1200" dirty="0" smtClean="0"/>
              <a:t>the picture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value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changes to </a:t>
            </a:r>
            <a:r>
              <a:rPr lang="en-US" sz="1200" b="1" baseline="0" dirty="0" smtClean="0"/>
              <a:t>5”</a:t>
            </a:r>
            <a:r>
              <a:rPr lang="en-US" sz="1200" baseline="0" dirty="0" smtClean="0"/>
              <a:t>. </a:t>
            </a:r>
            <a:endParaRPr lang="en-US" sz="1200" i="1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n-US" sz="1200" b="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b="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Left</a:t>
            </a:r>
            <a:r>
              <a:rPr lang="en-US" sz="1200" b="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i="0" dirty="0" smtClean="0"/>
              <a:t>Calibri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b="0" i="0" baseline="0" dirty="0" smtClean="0"/>
              <a:t> list,</a:t>
            </a:r>
            <a:r>
              <a:rPr lang="en-US" sz="1200" i="0" baseline="0" dirty="0" smtClean="0"/>
              <a:t>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i="0" baseline="0" dirty="0" smtClean="0"/>
              <a:t>list, click the arrow next to </a:t>
            </a:r>
            <a:r>
              <a:rPr lang="en-US" sz="1200" b="1" i="0" baseline="0" dirty="0" smtClean="0"/>
              <a:t>Font Color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Theme Colors </a:t>
            </a: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White, Background 1, Darker 35% </a:t>
            </a:r>
            <a:r>
              <a:rPr lang="en-US" sz="1200" b="0" i="0" baseline="0" dirty="0" smtClean="0"/>
              <a:t>(fifth row, first option from the left)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in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i="0" baseline="0" dirty="0" smtClean="0"/>
              <a:t>Drag the text box to the right of the picture.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200" b="0" i="0" baseline="0" dirty="0" smtClean="0"/>
              <a:t>Select the text box. On the </a:t>
            </a:r>
            <a:r>
              <a:rPr lang="en-US" sz="1200" b="1" i="0" baseline="0" dirty="0" smtClean="0"/>
              <a:t>Home</a:t>
            </a:r>
            <a:r>
              <a:rPr lang="en-US" sz="1200" b="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b="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do the following: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b="0" i="0" baseline="0" dirty="0" smtClean="0"/>
              <a:t>.</a:t>
            </a:r>
          </a:p>
          <a:p>
            <a:pPr marL="6858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b="0" i="0" baseline="0" dirty="0" smtClean="0"/>
              <a:t>. 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lang="en-US" sz="1200" b="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0" baseline="0" dirty="0" smtClean="0"/>
              <a:t>To reproduce the transition and background effects on this slide, do the following: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Animations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Transition to This Slide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More</a:t>
            </a:r>
            <a:r>
              <a:rPr lang="en-US" sz="1200" b="0" i="0" baseline="0" dirty="0" smtClean="0"/>
              <a:t>, and then under </a:t>
            </a:r>
            <a:r>
              <a:rPr lang="en-US" sz="1200" b="1" i="0" baseline="0" dirty="0" smtClean="0"/>
              <a:t>Push and Cover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Push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Left</a:t>
            </a:r>
            <a:r>
              <a:rPr lang="en-US" sz="1200" i="0" baseline="0" dirty="0" smtClean="0"/>
              <a:t>.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on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in the left pane,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Solid fill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lick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Dark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Blue, Text 2,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Darker 50%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fourth option from the left)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Transition</a:t>
            </a:r>
            <a:r>
              <a:rPr lang="en-US" sz="1400" b="1" baseline="0" dirty="0" smtClean="0"/>
              <a:t> effect to reveal picture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="0" baseline="0" dirty="0" smtClean="0"/>
              <a:t>(Basic)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b="1" baseline="0" dirty="0" smtClean="0"/>
              <a:t>Tip</a:t>
            </a:r>
            <a:r>
              <a:rPr lang="en-US" sz="1200" baseline="0" dirty="0" smtClean="0"/>
              <a:t>: This transition is more effective when the previous slide is simple and uncluttered.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r>
              <a:rPr lang="en-US" sz="1200" dirty="0" smtClean="0"/>
              <a:t>To reproduce the background</a:t>
            </a:r>
            <a:r>
              <a:rPr lang="en-US" sz="1200" baseline="0" dirty="0" smtClean="0"/>
              <a:t> </a:t>
            </a:r>
            <a:r>
              <a:rPr lang="en-US" sz="1200" dirty="0" smtClean="0"/>
              <a:t>effects on this slide, do the following: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Right-click the slide</a:t>
            </a:r>
            <a:r>
              <a:rPr lang="en-US" sz="1200" baseline="0" dirty="0" smtClean="0"/>
              <a:t> and click </a:t>
            </a:r>
            <a:r>
              <a:rPr lang="en-US" sz="1200" b="1" baseline="0" dirty="0" smtClean="0"/>
              <a:t>Format Background</a:t>
            </a:r>
            <a:r>
              <a:rPr lang="en-US" sz="1200" b="0" baseline="0" dirty="0" smtClean="0"/>
              <a:t>.</a:t>
            </a:r>
            <a:r>
              <a:rPr lang="en-US" sz="1200" baseline="0" dirty="0" smtClean="0"/>
              <a:t> I</a:t>
            </a:r>
            <a:r>
              <a:rPr lang="en-US" sz="1200" dirty="0" smtClean="0"/>
              <a:t>n the </a:t>
            </a:r>
            <a:r>
              <a:rPr lang="en-US" sz="1200" b="1" dirty="0" smtClean="0"/>
              <a:t>Format Shape</a:t>
            </a:r>
            <a:r>
              <a:rPr lang="en-US" sz="1200" dirty="0" smtClean="0"/>
              <a:t> dialog box, in the left pane, click </a:t>
            </a:r>
            <a:r>
              <a:rPr lang="en-US" sz="1200" b="1" dirty="0" smtClean="0"/>
              <a:t>Fill</a:t>
            </a:r>
            <a:r>
              <a:rPr lang="en-US" sz="1200" b="0" dirty="0" smtClean="0"/>
              <a:t>.</a:t>
            </a:r>
            <a:r>
              <a:rPr lang="en-US" sz="1200" dirty="0" smtClean="0"/>
              <a:t> In the </a:t>
            </a:r>
            <a:r>
              <a:rPr lang="en-US" sz="1200" b="1" dirty="0" smtClean="0"/>
              <a:t>Fill</a:t>
            </a:r>
            <a:r>
              <a:rPr lang="en-US" sz="1200" dirty="0" smtClean="0"/>
              <a:t> pane,</a:t>
            </a:r>
            <a:r>
              <a:rPr lang="en-US" sz="1200" baseline="0" dirty="0" smtClean="0"/>
              <a:t> s</a:t>
            </a:r>
            <a:r>
              <a:rPr lang="en-US" sz="1200" dirty="0" smtClean="0"/>
              <a:t>elect </a:t>
            </a:r>
            <a:r>
              <a:rPr lang="en-US" sz="1200" b="1" dirty="0" smtClean="0"/>
              <a:t>Picture or texture fill</a:t>
            </a:r>
            <a:r>
              <a:rPr lang="en-US" sz="1200" b="0" dirty="0" smtClean="0"/>
              <a:t>,</a:t>
            </a:r>
            <a:r>
              <a:rPr lang="en-US" sz="1200" b="0" baseline="0" dirty="0" smtClean="0"/>
              <a:t> and then u</a:t>
            </a:r>
            <a:r>
              <a:rPr lang="en-US" sz="1200" baseline="0" dirty="0" smtClean="0"/>
              <a:t>nder </a:t>
            </a:r>
            <a:r>
              <a:rPr lang="en-US" sz="1200" b="1" baseline="0" dirty="0" smtClean="0"/>
              <a:t>Insert from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</a:t>
            </a:r>
            <a:r>
              <a:rPr lang="en-US" sz="1200" baseline="0" dirty="0" smtClean="0"/>
              <a:t> </a:t>
            </a:r>
            <a:r>
              <a:rPr lang="en-US" sz="1200" dirty="0" smtClean="0"/>
              <a:t>select a picture, and then click </a:t>
            </a:r>
            <a:r>
              <a:rPr lang="en-US" sz="1200" b="1" dirty="0" smtClean="0"/>
              <a:t>Insert</a:t>
            </a:r>
            <a:r>
              <a:rPr lang="en-US" sz="1200" b="0" dirty="0" smtClean="0"/>
              <a:t>.</a:t>
            </a:r>
          </a:p>
          <a:p>
            <a:endParaRPr lang="en-US" sz="1200" baseline="0" dirty="0" smtClean="0"/>
          </a:p>
          <a:p>
            <a:endParaRPr lang="en-US" sz="120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b="0" i="0" baseline="0" dirty="0" smtClean="0"/>
              <a:t>To reproduce the transition effects on this slide, do the following: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Animations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Transition to This Slide </a:t>
            </a:r>
            <a:r>
              <a:rPr lang="en-US" sz="1200" i="0" baseline="0" dirty="0" smtClean="0"/>
              <a:t>group, click </a:t>
            </a:r>
            <a:r>
              <a:rPr lang="en-US" sz="1200" b="1" i="0" baseline="0" dirty="0" smtClean="0"/>
              <a:t>More</a:t>
            </a:r>
            <a:r>
              <a:rPr lang="en-US" sz="1200" b="0" i="0" baseline="0" dirty="0" smtClean="0"/>
              <a:t>, and then under </a:t>
            </a:r>
            <a:r>
              <a:rPr lang="en-US" sz="1200" b="1" i="0" baseline="0" dirty="0" smtClean="0"/>
              <a:t>Wipes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Uncover Up</a:t>
            </a:r>
            <a:r>
              <a:rPr lang="en-US" sz="1200" b="0" i="0" baseline="0" dirty="0" smtClean="0"/>
              <a:t>.</a:t>
            </a:r>
            <a:endParaRPr lang="en-US" sz="1200" i="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Animations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Transition to Slide </a:t>
            </a:r>
            <a:r>
              <a:rPr lang="en-US" sz="1200" i="0" baseline="0" dirty="0" smtClean="0"/>
              <a:t>group, in the </a:t>
            </a:r>
            <a:r>
              <a:rPr lang="en-US" sz="1200" b="1" i="0" baseline="0" dirty="0" smtClean="0"/>
              <a:t>Transition Speed </a:t>
            </a:r>
            <a:r>
              <a:rPr lang="en-US" sz="1200" i="0" baseline="0" dirty="0" smtClean="0"/>
              <a:t>list, click </a:t>
            </a:r>
            <a:r>
              <a:rPr lang="en-US" sz="1200" b="1" i="0" baseline="0" dirty="0" smtClean="0"/>
              <a:t>Slow</a:t>
            </a:r>
            <a:r>
              <a:rPr lang="en-US" sz="1200" i="0" baseline="0" dirty="0" smtClean="0"/>
              <a:t>. </a:t>
            </a:r>
            <a:endParaRPr lang="en-US" sz="1200" i="1" baseline="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 with soft edges and clear frame</a:t>
            </a:r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picture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5.25”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Picture Styles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Picture Effects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Soft Edges</a:t>
            </a:r>
            <a:r>
              <a:rPr lang="en-US" sz="1200" b="0" baseline="0" dirty="0" smtClean="0"/>
              <a:t>, and then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click </a:t>
            </a:r>
            <a:r>
              <a:rPr lang="en-US" sz="1200" b="1" baseline="0" dirty="0" smtClean="0"/>
              <a:t>25 Point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Shapes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Rectangles</a:t>
            </a:r>
            <a:r>
              <a:rPr lang="en-US" sz="1200" i="0" baseline="0" dirty="0" smtClean="0"/>
              <a:t>, click </a:t>
            </a:r>
            <a:r>
              <a:rPr lang="en-US" sz="1200" b="1" baseline="0" dirty="0" smtClean="0"/>
              <a:t>Rounded Rectangle </a:t>
            </a:r>
            <a:r>
              <a:rPr lang="en-US" sz="1200" b="0" i="0" baseline="0" dirty="0" smtClean="0"/>
              <a:t>(second option from the left). On the slide, drag to draw a rounded rectangle.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baseline="0" dirty="0" smtClean="0"/>
              <a:t>Drag the </a:t>
            </a:r>
            <a:r>
              <a:rPr lang="en-US" sz="1200" b="0" baseline="0" dirty="0" smtClean="0"/>
              <a:t>yellow diamond adjustment handle slightly to the left to reduce the rounding on the corners of the rectangle.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rectangle. Under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Height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5.5”</a:t>
            </a:r>
            <a:r>
              <a:rPr lang="en-US" sz="1200" b="0" baseline="0" dirty="0" smtClean="0"/>
              <a:t>.</a:t>
            </a:r>
            <a:endParaRPr lang="en-US" sz="1200" b="1" baseline="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Width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7.25”</a:t>
            </a:r>
            <a:r>
              <a:rPr lang="en-US" sz="1200" b="0" baseline="0" dirty="0" smtClean="0"/>
              <a:t>.</a:t>
            </a:r>
            <a:endParaRPr lang="en-US" sz="1200" b="0" i="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Under </a:t>
            </a:r>
            <a:r>
              <a:rPr lang="en-US" sz="1200" b="1" dirty="0" smtClean="0"/>
              <a:t>Drawing Tools</a:t>
            </a:r>
            <a:r>
              <a:rPr lang="en-US" sz="1200" dirty="0" smtClean="0"/>
              <a:t>,</a:t>
            </a:r>
            <a:r>
              <a:rPr lang="en-US" sz="1200" baseline="0" dirty="0" smtClean="0"/>
              <a:t>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Shape Styles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Shape Effects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Preset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Preset 8</a:t>
            </a:r>
            <a:r>
              <a:rPr lang="en-US" sz="1200" b="0" baseline="0" dirty="0" smtClean="0"/>
              <a:t> (second row, fourth option from the left).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rectangle.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Send to Back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Press and hold SHIFT and select both the rectangle and the picture.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three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33%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first option from the left).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228</a:t>
            </a:r>
            <a:r>
              <a:rPr lang="en-US" sz="1200" dirty="0" smtClean="0"/>
              <a:t>, Green: </a:t>
            </a:r>
            <a:r>
              <a:rPr lang="en-US" sz="1200" b="1" dirty="0" smtClean="0"/>
              <a:t>233</a:t>
            </a:r>
            <a:r>
              <a:rPr lang="en-US" sz="1200" dirty="0" smtClean="0"/>
              <a:t>, Blue: </a:t>
            </a:r>
            <a:r>
              <a:rPr lang="en-US" sz="1200" b="1" dirty="0" smtClean="0"/>
              <a:t>236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3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134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154</a:t>
            </a:r>
            <a:r>
              <a:rPr lang="en-US" sz="1200" dirty="0" smtClean="0"/>
              <a:t>, Blue: </a:t>
            </a:r>
            <a:r>
              <a:rPr lang="en-US" sz="1200" b="1" dirty="0" smtClean="0"/>
              <a:t>153</a:t>
            </a:r>
            <a:r>
              <a:rPr lang="en-US" sz="1200" dirty="0" smtClean="0"/>
              <a:t>.</a:t>
            </a:r>
          </a:p>
          <a:p>
            <a:endParaRPr lang="en-US" sz="1200" dirty="0" smtClean="0"/>
          </a:p>
          <a:p>
            <a:endParaRPr lang="en-US" sz="14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otes Placeholder 8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i="0" dirty="0" smtClean="0"/>
              <a:t>Floating picture with curled corner</a:t>
            </a:r>
          </a:p>
          <a:p>
            <a:r>
              <a:rPr lang="en-US" sz="1400" dirty="0" smtClean="0"/>
              <a:t>(Basic)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slide, select the picture.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5.64”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3.77”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Picture 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Picture Styles </a:t>
            </a:r>
            <a:r>
              <a:rPr lang="en-US" sz="1200" baseline="0" dirty="0" smtClean="0"/>
              <a:t>group, click </a:t>
            </a:r>
            <a:r>
              <a:rPr lang="en-US" sz="1200" b="1" baseline="0" dirty="0" smtClean="0"/>
              <a:t>Picture Shape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Rectangles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Snip Single Corner Rectangle</a:t>
            </a:r>
            <a:r>
              <a:rPr lang="en-US" sz="1200" b="0" baseline="0" dirty="0" smtClean="0"/>
              <a:t> (third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Shapes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Basic Shapes </a:t>
            </a:r>
            <a:r>
              <a:rPr lang="en-US" sz="1200" b="0" baseline="0" dirty="0" smtClean="0"/>
              <a:t>click </a:t>
            </a:r>
            <a:r>
              <a:rPr lang="en-US" sz="1200" b="1" dirty="0" smtClean="0"/>
              <a:t>Right Triangle</a:t>
            </a:r>
            <a:r>
              <a:rPr lang="en-US" sz="1200" dirty="0" smtClean="0"/>
              <a:t> (first</a:t>
            </a:r>
            <a:r>
              <a:rPr lang="en-US" sz="1200" baseline="0" dirty="0" smtClean="0"/>
              <a:t> row, fourth option from the left). On the slide, drag to draw a right triangle.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triangle. </a:t>
            </a:r>
            <a:r>
              <a:rPr lang="en-US" sz="1200" dirty="0" smtClean="0"/>
              <a:t>Under </a:t>
            </a:r>
            <a:r>
              <a:rPr lang="en-US" sz="1200" b="1" dirty="0" smtClean="0"/>
              <a:t>Drawing</a:t>
            </a:r>
            <a:r>
              <a:rPr lang="en-US" sz="1200" dirty="0" smtClean="0"/>
              <a:t> </a:t>
            </a:r>
            <a:r>
              <a:rPr lang="en-US" sz="1200" b="1" dirty="0" smtClean="0"/>
              <a:t>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group, do</a:t>
            </a:r>
            <a:r>
              <a:rPr lang="en-US" sz="1200" baseline="0" dirty="0" smtClean="0"/>
              <a:t>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Height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0.55”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Width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0.55”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dirty="0" smtClean="0"/>
              <a:t>Format Shape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 launcher.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Fill</a:t>
            </a:r>
            <a:r>
              <a:rPr lang="en-US" sz="1200" dirty="0" smtClean="0"/>
              <a:t> in the left pane,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Diagonal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third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dirty="0" smtClean="0"/>
              <a:t>135°</a:t>
            </a:r>
            <a:r>
              <a:rPr lang="en-US" sz="1200" dirty="0" smtClean="0"/>
              <a:t>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47%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dirty="0" smtClean="0"/>
              <a:t>Black,</a:t>
            </a:r>
            <a:r>
              <a:rPr lang="en-US" sz="1200" b="1" baseline="0" dirty="0" smtClean="0"/>
              <a:t> Text 1, Lighter 35%</a:t>
            </a:r>
            <a:r>
              <a:rPr lang="en-US" sz="1200" b="0" baseline="0" dirty="0" smtClean="0"/>
              <a:t> (third row, second option from the left). 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Shadow</a:t>
            </a:r>
            <a:r>
              <a:rPr lang="en-US" sz="1200" dirty="0" smtClean="0"/>
              <a:t> in the left pane.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Outer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Offset Diagonal Bottom Left </a:t>
            </a:r>
            <a:r>
              <a:rPr lang="en-US" sz="1200" dirty="0" smtClean="0"/>
              <a:t>(first row, third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SHIFT, and then select both the picture and the triangle on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Top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Right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="0" i="0" dirty="0" smtClean="0"/>
              <a:t>Select the picture.</a:t>
            </a:r>
            <a:r>
              <a:rPr lang="en-US" sz="1200" b="0" i="0" baseline="0" dirty="0" smtClean="0"/>
              <a:t> </a:t>
            </a:r>
            <a:r>
              <a:rPr lang="en-US" sz="1200" b="0" i="0" dirty="0" smtClean="0"/>
              <a:t>Drag the yellow diamond</a:t>
            </a:r>
            <a:r>
              <a:rPr lang="en-US" sz="1200" b="0" i="0" baseline="0" dirty="0" smtClean="0"/>
              <a:t> adjustment handle left or right to align the snipped corner with the top edge of the triangle. 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SHIFT, and then select both the picture and the triangle on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group.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aseline="0" dirty="0" smtClean="0"/>
              <a:t>dialog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aseline="0" dirty="0" smtClean="0"/>
              <a:t>dialog box, in the left pane, click </a:t>
            </a:r>
            <a:r>
              <a:rPr lang="en-US" sz="1200" b="1" baseline="0" dirty="0" smtClean="0"/>
              <a:t>3-D Rotation</a:t>
            </a:r>
            <a:r>
              <a:rPr lang="en-US" sz="1200" b="0" baseline="0" dirty="0" smtClean="0"/>
              <a:t>.</a:t>
            </a:r>
            <a:r>
              <a:rPr lang="en-US" sz="1200" baseline="0" dirty="0" smtClean="0"/>
              <a:t> In the </a:t>
            </a:r>
            <a:r>
              <a:rPr lang="en-US" sz="1200" b="1" baseline="0" dirty="0" smtClean="0"/>
              <a:t>3-D Rotation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Perspective Relaxed Moderately</a:t>
            </a:r>
            <a:r>
              <a:rPr lang="en-US" sz="1200" dirty="0" smtClean="0"/>
              <a:t> (second row, second option from the left),</a:t>
            </a:r>
            <a:r>
              <a:rPr lang="en-US" sz="1200" baseline="0" dirty="0" smtClean="0"/>
              <a:t> and then do the following:</a:t>
            </a:r>
            <a:endParaRPr lang="en-US" sz="120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X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2.3°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Y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338.5°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Z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347.1°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60°</a:t>
            </a:r>
            <a:r>
              <a:rPr lang="en-US" sz="1200" dirty="0" smtClean="0"/>
              <a:t>.</a:t>
            </a:r>
            <a:endParaRPr lang="en-US" sz="1200" baseline="0" dirty="0" smtClean="0"/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14"/>
              <a:tabLst/>
              <a:defRPr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Format Picture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in the left pane. In the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under </a:t>
            </a:r>
            <a:r>
              <a:rPr lang="en-US" sz="1200" b="1" baseline="0" dirty="0" smtClean="0"/>
              <a:t>Outer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Offset Diagonal Bottom Left </a:t>
            </a:r>
            <a:r>
              <a:rPr lang="en-US" sz="1200" dirty="0" smtClean="0"/>
              <a:t>(first row, third option from the left),</a:t>
            </a:r>
            <a:r>
              <a:rPr lang="en-US" sz="1200" baseline="0" dirty="0" smtClean="0"/>
              <a:t>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Transparency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70°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104%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Blur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27 pt</a:t>
            </a:r>
            <a:r>
              <a:rPr lang="en-US" sz="120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Angle</a:t>
            </a:r>
            <a:r>
              <a:rPr lang="en-US" sz="1200" baseline="0" dirty="0" smtClean="0"/>
              <a:t> box, enter </a:t>
            </a:r>
            <a:r>
              <a:rPr lang="en-US" sz="1200" b="1" dirty="0" smtClean="0"/>
              <a:t>120°</a:t>
            </a:r>
            <a:r>
              <a:rPr lang="en-US" sz="120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Distance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20 pt</a:t>
            </a:r>
            <a:r>
              <a:rPr lang="en-US" sz="1200" baseline="0" dirty="0" smtClean="0"/>
              <a:t>.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(second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99%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35%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(fifth row, first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>
            <a:normAutofit/>
          </a:bodyPr>
          <a:lstStyle/>
          <a:p>
            <a:r>
              <a:rPr lang="en-US" sz="1400" b="1" dirty="0" smtClean="0"/>
              <a:t>Picture with mat and frame 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one of the framed pictures</a:t>
            </a:r>
            <a:r>
              <a:rPr lang="en-US" sz="1200" baseline="0" dirty="0" smtClean="0"/>
              <a:t>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Shapes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Rectangles</a:t>
            </a:r>
            <a:r>
              <a:rPr lang="en-US" sz="1200" i="0" baseline="0" dirty="0" smtClean="0"/>
              <a:t>, click </a:t>
            </a:r>
            <a:r>
              <a:rPr lang="en-US" sz="1200" b="1" baseline="0" dirty="0" smtClean="0"/>
              <a:t>Rectangle </a:t>
            </a:r>
            <a:r>
              <a:rPr lang="en-US" sz="1200" b="0" i="0" baseline="0" dirty="0" smtClean="0"/>
              <a:t>(first option from the left). On the slide, drag to draw a rectangle.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rectangle. Under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Tools</a:t>
            </a:r>
            <a:r>
              <a:rPr lang="en-US" sz="120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Height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2.5”</a:t>
            </a:r>
            <a:r>
              <a:rPr lang="en-US" sz="1200" b="0" baseline="0" dirty="0" smtClean="0"/>
              <a:t>.</a:t>
            </a:r>
            <a:endParaRPr lang="en-US" sz="1200" b="1" baseline="0" dirty="0" smtClean="0"/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Shape Width </a:t>
            </a:r>
            <a:r>
              <a:rPr lang="en-US" sz="1200" baseline="0" dirty="0" smtClean="0"/>
              <a:t>box, enter </a:t>
            </a:r>
            <a:r>
              <a:rPr lang="en-US" sz="1200" b="1" baseline="0" dirty="0" smtClean="0"/>
              <a:t>2.6”</a:t>
            </a:r>
            <a:r>
              <a:rPr lang="en-US" sz="1200" b="0" baseline="0" dirty="0" smtClean="0"/>
              <a:t>.</a:t>
            </a:r>
            <a:endParaRPr lang="en-US" sz="1200" b="0" i="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Drawing</a:t>
            </a:r>
            <a:r>
              <a:rPr lang="en-US" sz="1200" b="0" baseline="0" dirty="0" smtClean="0"/>
              <a:t> group, click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 launcher.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Fill</a:t>
            </a:r>
            <a:r>
              <a:rPr lang="en-US" sz="1200" dirty="0" smtClean="0"/>
              <a:t> in the left pane, select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Fill </a:t>
            </a:r>
            <a:r>
              <a:rPr lang="en-US" sz="1200" baseline="0" dirty="0" smtClean="0"/>
              <a:t>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Type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Linear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Linear Down </a:t>
            </a:r>
            <a:r>
              <a:rPr lang="en-US" sz="1200" baseline="0" dirty="0" smtClean="0"/>
              <a:t>(first row, second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first option from the left).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15%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row, first option from the left).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</a:t>
            </a:r>
            <a:r>
              <a:rPr lang="en-US" sz="1200" baseline="0" dirty="0" smtClean="0"/>
              <a:t> box, click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line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 Color</a:t>
            </a:r>
            <a:r>
              <a:rPr lang="en-US" sz="1200" baseline="0" dirty="0" smtClean="0"/>
              <a:t>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Type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Linear</a:t>
            </a:r>
            <a:r>
              <a:rPr lang="en-US" sz="120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Click the button next to </a:t>
            </a:r>
            <a:r>
              <a:rPr lang="en-US" sz="1200" b="1" baseline="0" dirty="0" smtClean="0"/>
              <a:t>Direction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Linear Right </a:t>
            </a:r>
            <a:r>
              <a:rPr lang="en-US" sz="1200" baseline="0" dirty="0" smtClean="0"/>
              <a:t>(first row, fourth option from the left).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dirty="0" smtClean="0"/>
              <a:t>White, Background 1, Darker 35%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(fifth row, first option from the left).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dirty="0" smtClean="0"/>
              <a:t>White, Background 1, Darker 25%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(fourth row, first option from the left). </a:t>
            </a:r>
            <a:endParaRPr lang="en-US" sz="1200" i="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the </a:t>
            </a:r>
            <a:r>
              <a:rPr lang="en-US" sz="1200" b="1" i="0" baseline="0" dirty="0" smtClean="0"/>
              <a:t>Format Shape </a:t>
            </a:r>
            <a:r>
              <a:rPr lang="en-US" sz="1200" i="0" baseline="0" dirty="0" smtClean="0"/>
              <a:t>dialog box, click </a:t>
            </a:r>
            <a:r>
              <a:rPr lang="en-US" sz="1200" b="1" i="0" baseline="0" dirty="0" smtClean="0"/>
              <a:t>Line Style </a:t>
            </a:r>
            <a:r>
              <a:rPr lang="en-US" sz="1200" i="0" baseline="0" dirty="0" smtClean="0"/>
              <a:t>in the left pane, and then in the </a:t>
            </a:r>
            <a:r>
              <a:rPr lang="en-US" sz="1200" b="1" i="0" baseline="0" dirty="0" smtClean="0"/>
              <a:t>Line Style </a:t>
            </a:r>
            <a:r>
              <a:rPr lang="en-US" sz="1200" i="0" baseline="0" dirty="0" smtClean="0"/>
              <a:t>pane, in the </a:t>
            </a:r>
            <a:r>
              <a:rPr lang="en-US" sz="1200" b="1" i="0" baseline="0" dirty="0" smtClean="0"/>
              <a:t>Width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8 pt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the </a:t>
            </a:r>
            <a:r>
              <a:rPr lang="en-US" sz="1200" b="1" i="0" baseline="0" dirty="0" smtClean="0"/>
              <a:t>Format Shape </a:t>
            </a:r>
            <a:r>
              <a:rPr lang="en-US" sz="1200" i="0" baseline="0" dirty="0" smtClean="0"/>
              <a:t>dialog box, click </a:t>
            </a:r>
            <a:r>
              <a:rPr lang="en-US" sz="1200" b="1" dirty="0" smtClean="0"/>
              <a:t>3-D Format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in the left pane, and then do the following in the </a:t>
            </a:r>
            <a:r>
              <a:rPr lang="en-US" sz="1200" b="1" i="0" baseline="0" dirty="0" smtClean="0"/>
              <a:t>3-D Format </a:t>
            </a:r>
            <a:r>
              <a:rPr lang="en-US" sz="1200" i="0" baseline="0" dirty="0" smtClean="0"/>
              <a:t>pane: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Bevel</a:t>
            </a:r>
            <a:r>
              <a:rPr lang="en-US" sz="1200" i="0" baseline="0" dirty="0" smtClean="0"/>
              <a:t>, click the button next to </a:t>
            </a:r>
            <a:r>
              <a:rPr lang="en-US" sz="1200" b="1" i="0" baseline="0" dirty="0" smtClean="0"/>
              <a:t>Top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Bevel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Relaxed Inset </a:t>
            </a:r>
            <a:r>
              <a:rPr lang="en-US" sz="1200" i="0" baseline="0" dirty="0" smtClean="0"/>
              <a:t>(first row, second option from the left). Next to </a:t>
            </a:r>
            <a:r>
              <a:rPr lang="en-US" sz="1200" b="1" i="0" baseline="0" dirty="0" smtClean="0"/>
              <a:t>Top</a:t>
            </a:r>
            <a:r>
              <a:rPr lang="en-US" sz="1200" i="0" baseline="0" dirty="0" smtClean="0"/>
              <a:t>, in the </a:t>
            </a:r>
            <a:r>
              <a:rPr lang="en-US" sz="1200" b="1" i="0" baseline="0" dirty="0" smtClean="0"/>
              <a:t>Width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6 pt</a:t>
            </a:r>
            <a:r>
              <a:rPr lang="en-US" sz="1200" i="0" baseline="0" dirty="0" smtClean="0"/>
              <a:t>, and in the </a:t>
            </a:r>
            <a:r>
              <a:rPr lang="en-US" sz="1200" b="1" i="0" baseline="0" dirty="0" smtClean="0"/>
              <a:t>Height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6 pt</a:t>
            </a:r>
            <a:r>
              <a:rPr lang="en-US" sz="1200" i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Surface</a:t>
            </a:r>
            <a:r>
              <a:rPr lang="en-US" sz="1200" i="0" baseline="0" dirty="0" smtClean="0"/>
              <a:t>, click the button next to </a:t>
            </a:r>
            <a:r>
              <a:rPr lang="en-US" sz="1200" b="1" i="0" baseline="0" dirty="0" smtClean="0"/>
              <a:t>Material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Standard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Warm Matte </a:t>
            </a:r>
            <a:r>
              <a:rPr lang="en-US" sz="1200" i="0" baseline="0" dirty="0" smtClean="0"/>
              <a:t>(second option from the left). Click the button next to </a:t>
            </a:r>
            <a:r>
              <a:rPr lang="en-US" sz="1200" b="1" i="0" baseline="0" dirty="0" smtClean="0"/>
              <a:t>Lighting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Neutral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Three Point </a:t>
            </a:r>
            <a:r>
              <a:rPr lang="en-US" sz="1200" i="0" baseline="0" dirty="0" smtClean="0"/>
              <a:t>(first row, first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Shape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Glow</a:t>
            </a:r>
            <a:r>
              <a:rPr lang="en-US" sz="120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Glow Variations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Accent color 1, 5 pt glow </a:t>
            </a:r>
            <a:r>
              <a:rPr lang="en-US" sz="1200" i="0" baseline="0" dirty="0" smtClean="0"/>
              <a:t>(first row, first option from the left).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Point to </a:t>
            </a:r>
            <a:r>
              <a:rPr lang="en-US" sz="1200" b="1" i="0" baseline="0" dirty="0" smtClean="0"/>
              <a:t>More Glow Colors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White, Background 1 </a:t>
            </a:r>
            <a:r>
              <a:rPr lang="en-US" sz="1200" i="0" baseline="0" dirty="0" smtClean="0"/>
              <a:t>(first row, first option from the left).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Illustrations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Picture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1.8”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Picture Styles </a:t>
            </a:r>
            <a:r>
              <a:rPr lang="en-US" sz="1200" i="0" baseline="0" dirty="0" smtClean="0"/>
              <a:t>group, click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 launcher.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in the left pane, click </a:t>
            </a:r>
            <a:r>
              <a:rPr lang="en-US" sz="1200" b="1" baseline="0" dirty="0" smtClean="0"/>
              <a:t>Solid line </a:t>
            </a: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under </a:t>
            </a:r>
            <a:r>
              <a:rPr lang="en-US" sz="1200" b="1" baseline="0" dirty="0" smtClean="0"/>
              <a:t>Theme Colors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White, Background 1, Darker 15% </a:t>
            </a:r>
            <a:r>
              <a:rPr lang="en-US" sz="1200" dirty="0" smtClean="0"/>
              <a:t>(third row, first</a:t>
            </a:r>
            <a:r>
              <a:rPr lang="en-US" sz="1200" baseline="0" dirty="0" smtClean="0"/>
              <a:t> option from the left</a:t>
            </a:r>
            <a:r>
              <a:rPr lang="en-US" sz="1200" dirty="0" smtClean="0"/>
              <a:t>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the </a:t>
            </a:r>
            <a:r>
              <a:rPr lang="en-US" sz="1200" b="1" i="0" baseline="0" dirty="0" smtClean="0"/>
              <a:t>Format </a:t>
            </a:r>
            <a:r>
              <a:rPr lang="en-US" sz="1200" b="1" dirty="0" smtClean="0"/>
              <a:t>Picture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dialog box, click </a:t>
            </a:r>
            <a:r>
              <a:rPr lang="en-US" sz="1200" b="1" i="0" baseline="0" dirty="0" smtClean="0"/>
              <a:t>Line Style </a:t>
            </a:r>
            <a:r>
              <a:rPr lang="en-US" sz="1200" i="0" baseline="0" dirty="0" smtClean="0"/>
              <a:t>in the left pane, and then in the </a:t>
            </a:r>
            <a:r>
              <a:rPr lang="en-US" sz="1200" b="1" i="0" baseline="0" dirty="0" smtClean="0"/>
              <a:t>Line Style </a:t>
            </a:r>
            <a:r>
              <a:rPr lang="en-US" sz="1200" i="0" baseline="0" dirty="0" smtClean="0"/>
              <a:t>pane, in the </a:t>
            </a:r>
            <a:r>
              <a:rPr lang="en-US" sz="1200" b="1" i="0" baseline="0" dirty="0" smtClean="0"/>
              <a:t>Width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1 pt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Also in the </a:t>
            </a:r>
            <a:r>
              <a:rPr lang="en-US" sz="1200" b="1" i="0" baseline="0" dirty="0" smtClean="0"/>
              <a:t>Format </a:t>
            </a:r>
            <a:r>
              <a:rPr lang="en-US" sz="1200" b="1" dirty="0" smtClean="0"/>
              <a:t>Picture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dialog box, click </a:t>
            </a:r>
            <a:r>
              <a:rPr lang="en-US" sz="1200" b="1" i="0" baseline="0" dirty="0" smtClean="0"/>
              <a:t>Shadow</a:t>
            </a:r>
            <a:r>
              <a:rPr lang="en-US" sz="1200" i="0" baseline="0" dirty="0" smtClean="0"/>
              <a:t> in the left pane, and then in the </a:t>
            </a:r>
            <a:r>
              <a:rPr lang="en-US" sz="1200" b="1" i="0" baseline="0" dirty="0" smtClean="0"/>
              <a:t>Shadow</a:t>
            </a:r>
            <a:r>
              <a:rPr lang="en-US" sz="1200" i="0" baseline="0" dirty="0" smtClean="0"/>
              <a:t> pane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Click the button next to </a:t>
            </a:r>
            <a:r>
              <a:rPr lang="en-US" sz="1200" b="1" i="0" baseline="0" dirty="0" smtClean="0"/>
              <a:t>Presets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Inner</a:t>
            </a:r>
            <a:r>
              <a:rPr lang="en-US" sz="1200" i="0" baseline="0" dirty="0" smtClean="0"/>
              <a:t>, click </a:t>
            </a:r>
            <a:r>
              <a:rPr lang="en-US" sz="1200" b="1" i="0" baseline="0" dirty="0" smtClean="0"/>
              <a:t>Inside Diagonal Top Right </a:t>
            </a:r>
            <a:r>
              <a:rPr lang="en-US" sz="1200" i="0" baseline="0" dirty="0" smtClean="0"/>
              <a:t>(first row, third option from the left).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In the </a:t>
            </a:r>
            <a:r>
              <a:rPr lang="en-US" sz="1200" b="1" i="0" baseline="0" dirty="0" smtClean="0"/>
              <a:t>Transparency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21%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In the </a:t>
            </a:r>
            <a:r>
              <a:rPr lang="en-US" sz="1200" b="1" i="0" baseline="0" dirty="0" smtClean="0"/>
              <a:t>Blur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3 pt</a:t>
            </a:r>
            <a:r>
              <a:rPr lang="en-US" sz="1200" i="0" baseline="0" dirty="0" smtClean="0"/>
              <a:t>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/>
              <a:t>In the </a:t>
            </a:r>
            <a:r>
              <a:rPr lang="en-US" sz="1200" b="1" i="0" baseline="0" dirty="0" smtClean="0"/>
              <a:t>Distance</a:t>
            </a:r>
            <a:r>
              <a:rPr lang="en-US" sz="1200" i="0" baseline="0" dirty="0" smtClean="0"/>
              <a:t> box, enter </a:t>
            </a:r>
            <a:r>
              <a:rPr lang="en-US" sz="1200" b="1" i="0" baseline="0" dirty="0" smtClean="0"/>
              <a:t>1 pt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Press and hold </a:t>
            </a:r>
            <a:r>
              <a:rPr lang="en-US" sz="1200" baseline="0" dirty="0" smtClean="0"/>
              <a:t>SHIFT</a:t>
            </a:r>
            <a:r>
              <a:rPr lang="en-US" sz="1200" i="0" baseline="0" dirty="0" smtClean="0"/>
              <a:t> and select both the picture and the rectangle on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Align</a:t>
            </a:r>
            <a:r>
              <a:rPr lang="en-US" sz="120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Align to Slide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Align Center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Align Middle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</a:t>
            </a:r>
            <a:r>
              <a:rPr lang="en-US" sz="1200" baseline="0" dirty="0" smtClean="0"/>
              <a:t>other framed pictures on this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Press and hold SHIFT and select both the picture and rectangle.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Group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Repeat this process for a total of three framed picture groups.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Drag the framed picture groups away from the center of the slide.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one of the duplicate framed picture groups.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Ungroup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ungrouped duplicate picture and select </a:t>
            </a:r>
            <a:r>
              <a:rPr lang="en-US" sz="1200" b="1" baseline="0" dirty="0" smtClean="0"/>
              <a:t>Change Picture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1.8”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ungrouped duplicate picture and its frame. </a:t>
            </a: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Drawing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Arrange</a:t>
            </a:r>
            <a:r>
              <a:rPr lang="en-US" sz="1200" i="0" baseline="0" dirty="0" smtClean="0"/>
              <a:t>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click </a:t>
            </a:r>
            <a:r>
              <a:rPr lang="en-US" sz="1200" b="1" i="0" baseline="0" dirty="0" smtClean="0"/>
              <a:t>Align to Slide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click </a:t>
            </a:r>
            <a:r>
              <a:rPr lang="en-US" sz="1200" b="1" i="0" baseline="0" dirty="0" smtClean="0"/>
              <a:t>Align Center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Point to </a:t>
            </a:r>
            <a:r>
              <a:rPr lang="en-US" sz="1200" b="1" i="0" baseline="0" dirty="0" smtClean="0"/>
              <a:t>Align</a:t>
            </a:r>
            <a:r>
              <a:rPr lang="en-US" sz="1200" b="0" i="0" baseline="0" dirty="0" smtClean="0"/>
              <a:t>, and then click </a:t>
            </a:r>
            <a:r>
              <a:rPr lang="en-US" sz="1200" b="1" i="0" baseline="0" dirty="0" smtClean="0"/>
              <a:t>Align Middle</a:t>
            </a:r>
            <a:r>
              <a:rPr lang="en-US" sz="1200" i="0" baseline="0" dirty="0" smtClean="0"/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Click </a:t>
            </a:r>
            <a:r>
              <a:rPr lang="en-US" sz="1200" b="1" i="0" baseline="0" dirty="0" smtClean="0"/>
              <a:t>Group</a:t>
            </a:r>
            <a:r>
              <a:rPr lang="en-US" sz="1200" i="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Drag this group away from the center of the slide.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Repeat steps 4-9 with the other duplicate framed picture group.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Drag the three groups into a row across the slide.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Press and hold SHIFT and select all three groups on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Distribute Horizontally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None/>
            </a:pPr>
            <a:endParaRPr lang="en-US" sz="1200" baseline="0" dirty="0" smtClean="0"/>
          </a:p>
          <a:p>
            <a:endParaRPr lang="en-US" sz="1200" b="1" baseline="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(third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(first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169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169</a:t>
            </a:r>
            <a:r>
              <a:rPr lang="en-US" sz="1200" dirty="0" smtClean="0"/>
              <a:t>, Blue: </a:t>
            </a:r>
            <a:r>
              <a:rPr lang="en-US" sz="1200" b="1" dirty="0" smtClean="0"/>
              <a:t>161</a:t>
            </a:r>
            <a:r>
              <a:rPr lang="en-US" sz="1200" dirty="0" smtClean="0"/>
              <a:t>.</a:t>
            </a:r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b="1" dirty="0" smtClean="0"/>
              <a:t>Picture triptych</a:t>
            </a:r>
          </a:p>
          <a:p>
            <a:r>
              <a:rPr lang="en-US" sz="1400" dirty="0" smtClean="0"/>
              <a:t>(Intermediate)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="1" dirty="0" smtClean="0"/>
              <a:t>Tip</a:t>
            </a:r>
            <a:r>
              <a:rPr lang="en-US" sz="1200" dirty="0" smtClean="0"/>
              <a:t>: For best results with the</a:t>
            </a:r>
            <a:r>
              <a:rPr lang="en-US" sz="1200" baseline="0" dirty="0" smtClean="0"/>
              <a:t> effects on this slide, use pictures with a “portrait” (vertical) orientation. </a:t>
            </a:r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dirty="0" smtClean="0"/>
              <a:t>To reproduce the picture effects on this slide, do the following: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Picture</a:t>
            </a:r>
            <a:r>
              <a:rPr lang="en-US" sz="1200" dirty="0" smtClean="0"/>
              <a:t>.</a:t>
            </a:r>
            <a:r>
              <a:rPr lang="en-US" sz="1200" baseline="0" dirty="0" smtClean="0"/>
              <a:t> </a:t>
            </a:r>
            <a:r>
              <a:rPr lang="en-US" sz="1200" dirty="0" smtClean="0"/>
              <a:t>In the </a:t>
            </a:r>
            <a:r>
              <a:rPr lang="en-US" sz="1200" b="1" dirty="0" smtClean="0"/>
              <a:t>Insert</a:t>
            </a:r>
            <a:r>
              <a:rPr lang="en-US" sz="1200" b="1" baseline="0" dirty="0" smtClean="0"/>
              <a:t> Picture </a:t>
            </a:r>
            <a:r>
              <a:rPr lang="en-US" sz="120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Select the picture.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3.5”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2.35”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to Slide</a:t>
            </a:r>
            <a:r>
              <a:rPr lang="en-US" sz="120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pane, select </a:t>
            </a:r>
            <a:r>
              <a:rPr lang="en-US" sz="1200" b="1" baseline="0" dirty="0" smtClean="0"/>
              <a:t>Solid line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Color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under </a:t>
            </a:r>
            <a:r>
              <a:rPr lang="en-US" sz="1200" b="1" baseline="0" dirty="0" smtClean="0"/>
              <a:t>Theme Colors </a:t>
            </a:r>
            <a:r>
              <a:rPr lang="en-US" sz="1200" baseline="0" dirty="0" smtClean="0"/>
              <a:t>click </a:t>
            </a:r>
            <a:r>
              <a:rPr lang="en-US" sz="1200" b="1" dirty="0" smtClean="0"/>
              <a:t>Black, Text 1, Lighter</a:t>
            </a:r>
            <a:r>
              <a:rPr lang="en-US" sz="1200" b="1" baseline="0" dirty="0" smtClean="0"/>
              <a:t> 25%</a:t>
            </a:r>
            <a:r>
              <a:rPr lang="en-US" sz="1200" b="0" baseline="0" dirty="0" smtClean="0"/>
              <a:t> (fourth row, second option from the left).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Line Style </a:t>
            </a:r>
            <a:r>
              <a:rPr lang="en-US" sz="1200" baseline="0" dirty="0" smtClean="0"/>
              <a:t>in the left pane, and then in the </a:t>
            </a:r>
            <a:r>
              <a:rPr lang="en-US" sz="1200" b="1" baseline="0" dirty="0" smtClean="0"/>
              <a:t>Line Style </a:t>
            </a:r>
            <a:r>
              <a:rPr lang="en-US" sz="1200" baseline="0" dirty="0" smtClean="0"/>
              <a:t>pane,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8 pt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in the left pane. In the </a:t>
            </a:r>
            <a:r>
              <a:rPr lang="en-US" sz="1200" b="1" baseline="0" dirty="0" smtClean="0"/>
              <a:t>Shadow</a:t>
            </a:r>
            <a:r>
              <a:rPr lang="en-US" sz="1200" baseline="0" dirty="0" smtClean="0"/>
              <a:t> 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Perspective Diagonal Upper Right </a:t>
            </a:r>
            <a:r>
              <a:rPr lang="en-US" sz="1200" dirty="0" smtClean="0"/>
              <a:t>(first row, second option from the left).</a:t>
            </a:r>
            <a:endParaRPr lang="en-US" sz="120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Also in the </a:t>
            </a:r>
            <a:r>
              <a:rPr lang="en-US" sz="1200" b="1" dirty="0" smtClean="0"/>
              <a:t>Format Picture </a:t>
            </a:r>
            <a:r>
              <a:rPr lang="en-US" sz="1200" dirty="0" smtClean="0"/>
              <a:t>dialog box,</a:t>
            </a:r>
            <a:r>
              <a:rPr lang="en-US" sz="1200" baseline="0" dirty="0" smtClean="0"/>
              <a:t> click </a:t>
            </a:r>
            <a:r>
              <a:rPr lang="en-US" sz="1200" b="1" dirty="0" smtClean="0"/>
              <a:t>3-D Format</a:t>
            </a:r>
            <a:r>
              <a:rPr lang="en-US" sz="1200" b="1" baseline="0" dirty="0" smtClean="0"/>
              <a:t> </a:t>
            </a:r>
            <a:r>
              <a:rPr lang="en-US" sz="1200" baseline="0" dirty="0" smtClean="0"/>
              <a:t>in the left pane, and then do the following in the </a:t>
            </a:r>
            <a:r>
              <a:rPr lang="en-US" sz="1200" b="1" baseline="0" dirty="0" smtClean="0"/>
              <a:t>3-D Format </a:t>
            </a:r>
            <a:r>
              <a:rPr lang="en-US" sz="1200" baseline="0" dirty="0" smtClean="0"/>
              <a:t>pane: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Bevel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Relaxed Inset </a:t>
            </a:r>
            <a:r>
              <a:rPr lang="en-US" sz="1200" baseline="0" dirty="0" smtClean="0"/>
              <a:t>(first row, second option from the left). Next to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8 pt</a:t>
            </a:r>
            <a:r>
              <a:rPr lang="en-US" sz="1200" baseline="0" dirty="0" smtClean="0"/>
              <a:t>, and in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6 pt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Depth</a:t>
            </a:r>
            <a:r>
              <a:rPr lang="en-US" sz="1200" baseline="0" dirty="0" smtClean="0"/>
              <a:t>, click the button next to </a:t>
            </a:r>
            <a:r>
              <a:rPr lang="en-US" sz="1200" b="1" baseline="0" dirty="0" smtClean="0"/>
              <a:t>Color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Theme Colors </a:t>
            </a:r>
            <a:r>
              <a:rPr lang="en-US" sz="1200" baseline="0" dirty="0" smtClean="0"/>
              <a:t>click </a:t>
            </a:r>
            <a:r>
              <a:rPr lang="en-US" sz="1200" b="1" dirty="0" smtClean="0"/>
              <a:t>Black, Text 1, Lighter 25%</a:t>
            </a:r>
            <a:r>
              <a:rPr lang="en-US" sz="1200" b="0" baseline="0" dirty="0" smtClean="0"/>
              <a:t> (fourth row, second option from the left). In the </a:t>
            </a:r>
            <a:r>
              <a:rPr lang="en-US" sz="1200" b="1" baseline="0" dirty="0" smtClean="0"/>
              <a:t>Depth</a:t>
            </a:r>
            <a:r>
              <a:rPr lang="en-US" sz="1200" b="0" baseline="0" dirty="0" smtClean="0"/>
              <a:t> box, enter </a:t>
            </a:r>
            <a:r>
              <a:rPr lang="en-US" sz="1200" b="1" baseline="0" dirty="0" smtClean="0"/>
              <a:t>12 pt</a:t>
            </a:r>
            <a:r>
              <a:rPr lang="en-US" sz="1200" b="0" baseline="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Under </a:t>
            </a:r>
            <a:r>
              <a:rPr lang="en-US" sz="1200" b="1" baseline="0" dirty="0" smtClean="0"/>
              <a:t>Surface</a:t>
            </a:r>
            <a:r>
              <a:rPr lang="en-US" sz="1200" b="0" baseline="0" dirty="0" smtClean="0"/>
              <a:t>, click the button next to </a:t>
            </a:r>
            <a:r>
              <a:rPr lang="en-US" sz="1200" b="1" baseline="0" dirty="0" smtClean="0"/>
              <a:t>Material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Standard</a:t>
            </a:r>
            <a:r>
              <a:rPr lang="en-US" sz="1200" b="0" baseline="0" dirty="0" smtClean="0"/>
              <a:t> click </a:t>
            </a:r>
            <a:r>
              <a:rPr lang="en-US" sz="1200" b="1" baseline="0" dirty="0" smtClean="0"/>
              <a:t>Warm Matte </a:t>
            </a:r>
            <a:r>
              <a:rPr lang="en-US" sz="1200" b="0" baseline="0" dirty="0" smtClean="0"/>
              <a:t>(second option from the left). </a:t>
            </a:r>
            <a:endParaRPr lang="en-US" sz="1200" baseline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Drag the duplicate picture to the right on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Select the first picture.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Clipboard</a:t>
            </a:r>
            <a:r>
              <a:rPr lang="en-US" sz="1200" baseline="0" dirty="0" smtClean="0"/>
              <a:t> group, click the arrow under </a:t>
            </a:r>
            <a:r>
              <a:rPr lang="en-US" sz="1200" b="1" baseline="0" dirty="0" smtClean="0"/>
              <a:t>Paste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Duplicate</a:t>
            </a:r>
            <a:r>
              <a:rPr lang="en-US" sz="1200" baseline="0" dirty="0" smtClean="0"/>
              <a:t>. Drag the duplicate picture to the left on the slide.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Right-click the duplicate picture, and click </a:t>
            </a:r>
            <a:r>
              <a:rPr lang="en-US" sz="1200" b="1" baseline="0" dirty="0" smtClean="0"/>
              <a:t>Change Picture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aseline="0" dirty="0" smtClean="0"/>
              <a:t>dialog box, select a picture and click </a:t>
            </a:r>
            <a:r>
              <a:rPr lang="en-US" sz="1200" b="1" baseline="0" dirty="0" smtClean="0"/>
              <a:t>Insert</a:t>
            </a:r>
            <a:r>
              <a:rPr lang="en-US" sz="120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picture</a:t>
            </a:r>
            <a:r>
              <a:rPr lang="en-US" sz="1200" baseline="0" dirty="0" smtClean="0"/>
              <a:t> on the left side of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box, click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</a:t>
            </a:r>
            <a:r>
              <a:rPr lang="en-US" sz="1200" b="1" dirty="0" smtClean="0"/>
              <a:t>Perspective Heroic Extreme Right </a:t>
            </a:r>
            <a:r>
              <a:rPr lang="en-US" sz="1200" dirty="0" smtClean="0"/>
              <a:t>(third row, third option </a:t>
            </a:r>
            <a:r>
              <a:rPr lang="en-US" sz="1200" baseline="0" dirty="0" smtClean="0"/>
              <a:t>from the left</a:t>
            </a:r>
            <a:r>
              <a:rPr lang="en-US" sz="1200" dirty="0" smtClean="0"/>
              <a:t>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</a:t>
            </a:r>
            <a:r>
              <a:rPr lang="en-US" sz="1200" baseline="0" dirty="0" smtClean="0"/>
              <a:t>r</a:t>
            </a:r>
            <a:r>
              <a:rPr lang="en-US" sz="1200" dirty="0" smtClean="0"/>
              <a:t>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3.8”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2.53”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/>
              <a:t>Select the picture</a:t>
            </a:r>
            <a:r>
              <a:rPr lang="en-US" sz="1200" baseline="0" dirty="0" smtClean="0"/>
              <a:t> on the right side of the slide.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 launcher. In the </a:t>
            </a:r>
            <a:r>
              <a:rPr lang="en-US" sz="1200" b="1" baseline="0" dirty="0" smtClean="0"/>
              <a:t>Format Picture </a:t>
            </a:r>
            <a:r>
              <a:rPr lang="en-US" sz="1200" b="0" baseline="0" dirty="0" smtClean="0"/>
              <a:t>d</a:t>
            </a:r>
            <a:r>
              <a:rPr lang="en-US" sz="1200" baseline="0" dirty="0" smtClean="0"/>
              <a:t>ialog box, click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in the left pane. In the </a:t>
            </a:r>
            <a:r>
              <a:rPr lang="en-US" sz="1200" b="1" baseline="0" dirty="0" smtClean="0"/>
              <a:t>3-D Rotation </a:t>
            </a:r>
            <a:r>
              <a:rPr lang="en-US" sz="1200" baseline="0" dirty="0" smtClean="0"/>
              <a:t>pane, click the button next to </a:t>
            </a:r>
            <a:r>
              <a:rPr lang="en-US" sz="1200" b="1" baseline="0" dirty="0" smtClean="0"/>
              <a:t>Presets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Perspective</a:t>
            </a:r>
            <a:r>
              <a:rPr lang="en-US" sz="1200" baseline="0" dirty="0" smtClean="0"/>
              <a:t>, click  </a:t>
            </a:r>
            <a:r>
              <a:rPr lang="en-US" sz="1200" b="1" dirty="0" smtClean="0"/>
              <a:t>Perspective Heroic Extreme Left </a:t>
            </a:r>
            <a:r>
              <a:rPr lang="en-US" sz="1200" dirty="0" smtClean="0"/>
              <a:t>(third row, second option from the left).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Picture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bottom right corner of the </a:t>
            </a:r>
            <a:r>
              <a:rPr lang="en-US" sz="1200" b="1" i="0" baseline="0" dirty="0" smtClean="0"/>
              <a:t>Size</a:t>
            </a:r>
            <a:r>
              <a:rPr lang="en-US" sz="1200" i="0" baseline="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b="0" dirty="0" smtClean="0"/>
              <a:t> dialog</a:t>
            </a:r>
            <a:r>
              <a:rPr lang="en-US" sz="1200" b="0" baseline="0" dirty="0" smtClean="0"/>
              <a:t> box launcher. </a:t>
            </a:r>
            <a:r>
              <a:rPr lang="en-US" sz="1200" dirty="0" smtClean="0"/>
              <a:t>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</a:t>
            </a:r>
            <a:r>
              <a:rPr lang="en-US" sz="1200" baseline="0" dirty="0" smtClean="0"/>
              <a:t>, o</a:t>
            </a:r>
            <a:r>
              <a:rPr lang="en-US" sz="1200" dirty="0" smtClean="0"/>
              <a:t>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</a:t>
            </a:r>
            <a:r>
              <a:rPr lang="en-US" sz="1200" baseline="0" dirty="0" smtClean="0"/>
              <a:t> under </a:t>
            </a:r>
            <a:r>
              <a:rPr lang="en-US" sz="1200" b="1" baseline="0" dirty="0" smtClean="0"/>
              <a:t>Size and rotate</a:t>
            </a:r>
            <a:r>
              <a:rPr lang="en-US" sz="1200" baseline="0" dirty="0" smtClean="0"/>
              <a:t>,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4.17”</a:t>
            </a:r>
            <a:r>
              <a:rPr lang="en-US" sz="1200" baseline="0" dirty="0" smtClean="0"/>
              <a:t> and the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 is set to </a:t>
            </a:r>
            <a:r>
              <a:rPr lang="en-US" sz="1200" b="1" baseline="0" dirty="0" smtClean="0"/>
              <a:t>2.78”</a:t>
            </a:r>
            <a:r>
              <a:rPr lang="en-US" sz="1200" baseline="0" dirty="0" smtClean="0"/>
              <a:t>. Resize the picture under </a:t>
            </a:r>
            <a:r>
              <a:rPr lang="en-US" sz="1200" b="1" baseline="0" dirty="0" smtClean="0"/>
              <a:t>Size and rotate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Height</a:t>
            </a:r>
            <a:r>
              <a:rPr lang="en-US" sz="1200" baseline="0" dirty="0" smtClean="0"/>
              <a:t> and </a:t>
            </a:r>
            <a:r>
              <a:rPr lang="en-US" sz="1200" b="1" baseline="0" dirty="0" smtClean="0"/>
              <a:t>Width</a:t>
            </a:r>
            <a:r>
              <a:rPr lang="en-US" sz="1200" baseline="0" dirty="0" smtClean="0"/>
              <a:t> boxes. Crop the picture under </a:t>
            </a:r>
            <a:r>
              <a:rPr lang="en-US" sz="1200" b="1" baseline="0" dirty="0" smtClean="0"/>
              <a:t>Crop from </a:t>
            </a:r>
            <a:r>
              <a:rPr lang="en-US" sz="1200" baseline="0" dirty="0" smtClean="0"/>
              <a:t>by entering values into the </a:t>
            </a:r>
            <a:r>
              <a:rPr lang="en-US" sz="1200" b="1" baseline="0" dirty="0" smtClean="0"/>
              <a:t>Left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Right</a:t>
            </a:r>
            <a:r>
              <a:rPr lang="en-US" sz="1200" baseline="0" dirty="0" smtClean="0"/>
              <a:t>, </a:t>
            </a:r>
            <a:r>
              <a:rPr lang="en-US" sz="1200" b="1" baseline="0" dirty="0" smtClean="0"/>
              <a:t>Top</a:t>
            </a:r>
            <a:r>
              <a:rPr lang="en-US" sz="1200" baseline="0" dirty="0" smtClean="0"/>
              <a:t>, and </a:t>
            </a:r>
            <a:r>
              <a:rPr lang="en-US" sz="1200" b="1" baseline="0" dirty="0" smtClean="0"/>
              <a:t>Bottom</a:t>
            </a:r>
            <a:r>
              <a:rPr lang="en-US" sz="1200" baseline="0" dirty="0" smtClean="0"/>
              <a:t> boxes.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200" baseline="0" dirty="0" smtClean="0"/>
          </a:p>
          <a:p>
            <a:endParaRPr lang="en-US" sz="1200" dirty="0" smtClean="0"/>
          </a:p>
          <a:p>
            <a:r>
              <a:rPr lang="en-US" sz="1200" baseline="0" dirty="0" smtClean="0"/>
              <a:t>To reproduce the background effects on this slide, do the following: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 area,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 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four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second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24%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first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3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35%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White, Background 1, Darker 50%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first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4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(sixth row, second option from the left).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40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12/10/2010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5AD5D-EE9C-4362-8B14-2ACE4E7448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12/10/2010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AA976-B729-41A5-ABC1-24D41161812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0987708_trai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2500" t="3475" r="14166" b="4699"/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</p:spPr>
      </p:pic>
      <p:pic>
        <p:nvPicPr>
          <p:cNvPr id="9" name="Picture 8" descr="20987708_trai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2500" t="3475" r="14166" b="4699"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10" name="Picture 9" descr="20987708_trai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2500" t="3475" r="14166" b="4699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</p:spPr>
      </p:pic>
      <p:pic>
        <p:nvPicPr>
          <p:cNvPr id="11" name="Picture 10" descr="20987708_trai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2500" t="3475" r="14166" b="4699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tx1">
                <a:lumMod val="95000"/>
                <a:lumOff val="5000"/>
              </a:schemeClr>
            </a:gs>
            <a:gs pos="100000">
              <a:srgbClr val="574E3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oco Touc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3829032"/>
            <a:ext cx="4035552" cy="2683799"/>
          </a:xfrm>
          <a:prstGeom prst="rect">
            <a:avLst/>
          </a:prstGeom>
          <a:solidFill>
            <a:srgbClr val="FFFFFF">
              <a:shade val="85000"/>
            </a:srgbClr>
          </a:solidFill>
          <a:ln w="165100" cap="rnd" cmpd="sng">
            <a:solidFill>
              <a:srgbClr val="FFFFFF"/>
            </a:solidFill>
            <a:round/>
          </a:ln>
          <a:effectLst>
            <a:outerShdw blurRad="368300" dist="254000" dir="5400000" algn="tr" rotWithShape="0">
              <a:prstClr val="black">
                <a:alpha val="40000"/>
              </a:prstClr>
            </a:outerShdw>
          </a:effectLst>
          <a:scene3d>
            <a:camera prst="perspectiveRelaxed" fov="3600000">
              <a:rot lat="18000000" lon="0" rev="0"/>
            </a:camera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10" descr="Toco Touc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0" y="2307002"/>
            <a:ext cx="4035553" cy="2679859"/>
          </a:xfrm>
          <a:prstGeom prst="rect">
            <a:avLst/>
          </a:prstGeom>
          <a:solidFill>
            <a:srgbClr val="FFFFFF">
              <a:shade val="85000"/>
            </a:srgbClr>
          </a:solidFill>
          <a:ln w="165100" cap="rnd" cmpd="sng">
            <a:solidFill>
              <a:srgbClr val="FFFFFF"/>
            </a:solidFill>
            <a:round/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scene3d>
            <a:camera prst="perspectiveContrastingRightFacing" fov="4800000">
              <a:rot lat="19200000" lon="0" rev="600000"/>
            </a:camera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 descr="Toco Touc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26431">
            <a:off x="4172939" y="1119749"/>
            <a:ext cx="4033897" cy="2678759"/>
          </a:xfrm>
          <a:prstGeom prst="rect">
            <a:avLst/>
          </a:prstGeom>
          <a:solidFill>
            <a:srgbClr val="FFFFFF">
              <a:shade val="85000"/>
            </a:srgbClr>
          </a:solidFill>
          <a:ln w="165100" cap="rnd" cmpd="sng">
            <a:solidFill>
              <a:srgbClr val="FFFFFF"/>
            </a:solidFill>
            <a:round/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scene3d>
            <a:camera prst="perspectiveContrastingRightFacing" fov="0">
              <a:rot lat="0" lon="0" rev="0"/>
            </a:camera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tx1">
                <a:lumMod val="95000"/>
                <a:lumOff val="5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utumn Leaves.jpg"/>
          <p:cNvPicPr>
            <a:picLocks noChangeAspect="1"/>
          </p:cNvPicPr>
          <p:nvPr/>
        </p:nvPicPr>
        <p:blipFill>
          <a:blip r:embed="rId3" cstate="print"/>
          <a:srcRect l="11112"/>
          <a:stretch>
            <a:fillRect/>
          </a:stretch>
        </p:blipFill>
        <p:spPr>
          <a:xfrm>
            <a:off x="533400" y="2057400"/>
            <a:ext cx="2438401" cy="1828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016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Picture 5" descr="Autumn Leaves.jpg"/>
          <p:cNvPicPr>
            <a:picLocks noChangeAspect="1"/>
          </p:cNvPicPr>
          <p:nvPr/>
        </p:nvPicPr>
        <p:blipFill>
          <a:blip r:embed="rId4" cstate="print"/>
          <a:srcRect r="9199"/>
          <a:stretch>
            <a:fillRect/>
          </a:stretch>
        </p:blipFill>
        <p:spPr>
          <a:xfrm>
            <a:off x="3330355" y="2057400"/>
            <a:ext cx="2525932" cy="1828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016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3" descr="Autumn Leav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4842" y="2057400"/>
            <a:ext cx="2423440" cy="1828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016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6523617_lighthouse2.jpg"/>
          <p:cNvPicPr>
            <a:picLocks noChangeAspect="1"/>
          </p:cNvPicPr>
          <p:nvPr/>
        </p:nvPicPr>
        <p:blipFill>
          <a:blip r:embed="rId3" cstate="print"/>
          <a:srcRect r="55671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37855" y="2967335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>
                    <a:lumMod val="65000"/>
                  </a:prstClr>
                </a:solidFill>
              </a:rPr>
              <a:t>Split picture</a:t>
            </a:r>
            <a:endParaRPr lang="en-US" sz="24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6523617_lighthouse2.jpg"/>
          <p:cNvPicPr>
            <a:picLocks noChangeAspect="1"/>
          </p:cNvPicPr>
          <p:nvPr/>
        </p:nvPicPr>
        <p:blipFill>
          <a:blip r:embed="rId3" cstate="print"/>
          <a:srcRect l="44329" r="1134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12428" y="2967335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>
                    <a:lumMod val="65000"/>
                  </a:prstClr>
                </a:solidFill>
              </a:rPr>
              <a:t>Split picture</a:t>
            </a:r>
            <a:endParaRPr lang="en-US" sz="2400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bg1"/>
            </a:gs>
            <a:gs pos="50000">
              <a:srgbClr val="E4E9EC"/>
            </a:gs>
            <a:gs pos="100000">
              <a:srgbClr val="869A9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257300" y="914400"/>
            <a:ext cx="6629400" cy="5029200"/>
          </a:xfrm>
          <a:prstGeom prst="roundRect">
            <a:avLst>
              <a:gd name="adj" fmla="val 3094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4" name="Picture 3" descr="2692004808_985ecd3a71_b.jpg"/>
          <p:cNvPicPr>
            <a:picLocks noChangeAspect="1"/>
          </p:cNvPicPr>
          <p:nvPr/>
        </p:nvPicPr>
        <p:blipFill>
          <a:blip r:embed="rId3" cstate="print"/>
          <a:srcRect r="12886"/>
          <a:stretch>
            <a:fillRect/>
          </a:stretch>
        </p:blipFill>
        <p:spPr>
          <a:xfrm>
            <a:off x="1423219" y="1028700"/>
            <a:ext cx="6297562" cy="48006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>
                <a:lumMod val="95000"/>
              </a:schemeClr>
            </a:gs>
            <a:gs pos="99000">
              <a:schemeClr val="bg1">
                <a:lumMod val="6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4297682" y="338316"/>
            <a:ext cx="3442290" cy="5161144"/>
            <a:chOff x="3017520" y="1017587"/>
            <a:chExt cx="3442290" cy="5161144"/>
          </a:xfrm>
          <a:effectLst>
            <a:outerShdw blurRad="342900" dist="254000" dir="7200000" sx="104000" sy="104000" algn="tr" rotWithShape="0">
              <a:prstClr val="black">
                <a:alpha val="30000"/>
              </a:prstClr>
            </a:outerShdw>
          </a:effectLst>
          <a:scene3d>
            <a:camera prst="perspectiveFront" fov="3600000">
              <a:rot lat="20309483" lon="139544" rev="20823190"/>
            </a:camera>
            <a:lightRig rig="soft" dir="t">
              <a:rot lat="0" lon="0" rev="0"/>
            </a:lightRig>
          </a:scene3d>
        </p:grpSpPr>
        <p:pic>
          <p:nvPicPr>
            <p:cNvPr id="4" name="Picture 3" descr="16523613_bird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17520" y="1025254"/>
              <a:ext cx="3428941" cy="5153477"/>
            </a:xfrm>
            <a:prstGeom prst="snip1Rect">
              <a:avLst>
                <a:gd name="adj" fmla="val 14381"/>
              </a:avLst>
            </a:prstGeom>
            <a:sp3d extrusionH="107950">
              <a:extrusionClr>
                <a:schemeClr val="bg1"/>
              </a:extrusionClr>
            </a:sp3d>
          </p:spPr>
        </p:pic>
        <p:sp>
          <p:nvSpPr>
            <p:cNvPr id="5" name="Right Triangle 4"/>
            <p:cNvSpPr/>
            <p:nvPr/>
          </p:nvSpPr>
          <p:spPr>
            <a:xfrm>
              <a:off x="5953397" y="1017587"/>
              <a:ext cx="506413" cy="506413"/>
            </a:xfrm>
            <a:prstGeom prst="rtTriangle">
              <a:avLst/>
            </a:prstGeom>
            <a:gradFill flip="none" rotWithShape="1">
              <a:gsLst>
                <a:gs pos="4700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extrusionH="107950"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F3F2"/>
            </a:gs>
            <a:gs pos="100000">
              <a:srgbClr val="A9A9A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555664" y="1967322"/>
            <a:ext cx="2377440" cy="228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01600" cap="rnd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  <a:effectLst>
            <a:glow rad="139700">
              <a:schemeClr val="bg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6" name="Picture 25" descr="16523619_lighthouse3.jpg"/>
          <p:cNvPicPr>
            <a:picLocks noChangeAspect="1"/>
          </p:cNvPicPr>
          <p:nvPr/>
        </p:nvPicPr>
        <p:blipFill>
          <a:blip r:embed="rId3" cstate="print"/>
          <a:srcRect r="-573"/>
          <a:stretch>
            <a:fillRect/>
          </a:stretch>
        </p:blipFill>
        <p:spPr>
          <a:xfrm>
            <a:off x="831570" y="2209800"/>
            <a:ext cx="1825629" cy="164592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800000"/>
          </a:ln>
          <a:effectLst>
            <a:innerShdw blurRad="38100" dist="12700" dir="18900000">
              <a:prstClr val="black">
                <a:alpha val="79000"/>
              </a:prstClr>
            </a:innerShdw>
          </a:effectLst>
        </p:spPr>
      </p:pic>
      <p:sp>
        <p:nvSpPr>
          <p:cNvPr id="7" name="Rectangle 6"/>
          <p:cNvSpPr/>
          <p:nvPr/>
        </p:nvSpPr>
        <p:spPr>
          <a:xfrm>
            <a:off x="3383280" y="1967322"/>
            <a:ext cx="2377440" cy="228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01600" cap="rnd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  <a:effectLst>
            <a:glow rad="139700">
              <a:schemeClr val="bg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03813" y="1967322"/>
            <a:ext cx="2377440" cy="228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01600" cap="rnd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  <a:effectLst>
            <a:glow rad="139700">
              <a:schemeClr val="bg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0" name="Picture 19" descr="15137733_forest.jpg"/>
          <p:cNvPicPr>
            <a:picLocks noChangeAspect="1"/>
          </p:cNvPicPr>
          <p:nvPr/>
        </p:nvPicPr>
        <p:blipFill>
          <a:blip r:embed="rId4" cstate="print"/>
          <a:srcRect l="3837" t="12203" r="3286" b="4444"/>
          <a:stretch>
            <a:fillRect/>
          </a:stretch>
        </p:blipFill>
        <p:spPr>
          <a:xfrm>
            <a:off x="3657600" y="2228850"/>
            <a:ext cx="1828800" cy="1641282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800000"/>
          </a:ln>
          <a:effectLst>
            <a:innerShdw blurRad="38100" dist="12700" dir="18900000">
              <a:prstClr val="black">
                <a:alpha val="79000"/>
              </a:prstClr>
            </a:innerShdw>
          </a:effectLst>
        </p:spPr>
      </p:pic>
      <p:pic>
        <p:nvPicPr>
          <p:cNvPr id="21" name="Picture 20" descr="16523607_beach3.jpg"/>
          <p:cNvPicPr>
            <a:picLocks noChangeAspect="1"/>
          </p:cNvPicPr>
          <p:nvPr/>
        </p:nvPicPr>
        <p:blipFill>
          <a:blip r:embed="rId5" cstate="print"/>
          <a:srcRect l="13333" r="15553"/>
          <a:stretch>
            <a:fillRect/>
          </a:stretch>
        </p:blipFill>
        <p:spPr>
          <a:xfrm>
            <a:off x="6480471" y="2209800"/>
            <a:ext cx="1824125" cy="164592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800000"/>
          </a:ln>
          <a:effectLst>
            <a:innerShdw blurRad="38100" dist="12700" dir="18900000">
              <a:prstClr val="black">
                <a:alpha val="79000"/>
              </a:prstClr>
            </a:inn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24000">
              <a:schemeClr val="bg1">
                <a:lumMod val="50000"/>
              </a:schemeClr>
            </a:gs>
            <a:gs pos="35000">
              <a:schemeClr val="bg1">
                <a:lumMod val="50000"/>
              </a:schemeClr>
            </a:gs>
            <a:gs pos="90000">
              <a:schemeClr val="tx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1884335_chuckanutdrivewaterfall2.jpg"/>
          <p:cNvPicPr>
            <a:picLocks noChangeAspect="1"/>
          </p:cNvPicPr>
          <p:nvPr/>
        </p:nvPicPr>
        <p:blipFill>
          <a:blip r:embed="rId3" cstate="print"/>
          <a:srcRect l="4866" t="3333" r="4298" b="3333"/>
          <a:stretch>
            <a:fillRect/>
          </a:stretch>
        </p:blipFill>
        <p:spPr>
          <a:xfrm>
            <a:off x="838200" y="1371600"/>
            <a:ext cx="2316480" cy="347472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6" name="Picture 5" descr="14067791_imagedisplay.jpg"/>
          <p:cNvPicPr>
            <a:picLocks noChangeAspect="1"/>
          </p:cNvPicPr>
          <p:nvPr/>
        </p:nvPicPr>
        <p:blipFill>
          <a:blip r:embed="rId4" cstate="print"/>
          <a:srcRect l="7975" t="6667" r="7486" b="5556"/>
          <a:stretch>
            <a:fillRect/>
          </a:stretch>
        </p:blipFill>
        <p:spPr>
          <a:xfrm>
            <a:off x="3494188" y="1279525"/>
            <a:ext cx="2147104" cy="32004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Below">
              <a:rot lat="300000" lon="0" rev="0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0" name="Picture 9" descr="15137733_forest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765800" y="1195450"/>
            <a:ext cx="2540000" cy="38100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7856CD46387443811428F16B5378D3" ma:contentTypeVersion="0" ma:contentTypeDescription="Create a new document." ma:contentTypeScope="" ma:versionID="17a1fa9394e9df3ffe0f82bd7dbd484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9F67720-B1E7-4666-BB67-DC10D4B761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2EB04-ED8C-41B0-8704-971823A5A3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4345AD3D-1F83-4DB7-B79D-F198C7164724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8456</Words>
  <Application>Microsoft Office PowerPoint</Application>
  <PresentationFormat>Presentazione su schermo (4:3)</PresentationFormat>
  <Paragraphs>419</Paragraphs>
  <Slides>10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11</vt:i4>
      </vt:variant>
      <vt:variant>
        <vt:lpstr>Titoli diapositive</vt:lpstr>
      </vt:variant>
      <vt:variant>
        <vt:i4>10</vt:i4>
      </vt:variant>
    </vt:vector>
  </HeadingPairs>
  <TitlesOfParts>
    <vt:vector size="21" baseType="lpstr">
      <vt:lpstr>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12_Office Theme</vt:lpstr>
      <vt:lpstr>13_Office Theme</vt:lpstr>
      <vt:lpstr>16_Office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 Schmidt</dc:creator>
  <cp:lastModifiedBy>jp</cp:lastModifiedBy>
  <cp:revision>45</cp:revision>
  <dcterms:created xsi:type="dcterms:W3CDTF">2008-11-18T22:30:07Z</dcterms:created>
  <dcterms:modified xsi:type="dcterms:W3CDTF">2010-12-10T09:46:45Z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0x0101004F7856CD46387443811428F16B5378D3</vt:lpwstr>
  </property>
  <property fmtid="{D5CDD505-2E9C-101B-9397-08002B2CF9AE}" pid="3" name="_TemplateID">
    <vt:lpwstr>TC103382691033</vt:lpwstr>
  </property>
</Properties>
</file>