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Stile con tema 2 - Colore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57106" autoAdjust="0"/>
    <p:restoredTop sz="93899" autoAdjust="0"/>
  </p:normalViewPr>
  <p:slideViewPr>
    <p:cSldViewPr>
      <p:cViewPr>
        <p:scale>
          <a:sx n="60" d="100"/>
          <a:sy n="60" d="100"/>
        </p:scale>
        <p:origin x="-396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Foglio_di_lavoro_di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autoTitleDeleted val="1"/>
    <c:view3D>
      <c:hPercent val="129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5555555555555556"/>
          <c:y val="2.1582733812949648E-2"/>
          <c:w val="0.67301587301587373"/>
          <c:h val="0.85131894484412451"/>
        </c:manualLayout>
      </c:layout>
      <c:bar3DChart>
        <c:barDir val="bar"/>
        <c:grouping val="stacked"/>
        <c:ser>
          <c:idx val="0"/>
          <c:order val="0"/>
          <c:tx>
            <c:strRef>
              <c:f>Sheet1!$A$2</c:f>
              <c:strCache>
                <c:ptCount val="1"/>
                <c:pt idx="0">
                  <c:v>Est</c:v>
                </c:pt>
              </c:strCache>
            </c:strRef>
          </c:tx>
          <c:spPr>
            <a:solidFill>
              <a:schemeClr val="accent1"/>
            </a:solidFill>
            <a:ln w="12700">
              <a:solidFill>
                <a:schemeClr val="tx1"/>
              </a:solidFill>
              <a:prstDash val="solid"/>
            </a:ln>
          </c:spPr>
          <c:cat>
            <c:strRef>
              <c:f>Sheet1!$B$1:$E$1</c:f>
              <c:strCache>
                <c:ptCount val="4"/>
                <c:pt idx="0">
                  <c:v>1° Trim.</c:v>
                </c:pt>
                <c:pt idx="1">
                  <c:v>2° Trim.</c:v>
                </c:pt>
                <c:pt idx="2">
                  <c:v>3° Trim.</c:v>
                </c:pt>
                <c:pt idx="3">
                  <c:v>4° Trim.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20.399999999999999</c:v>
                </c:pt>
                <c:pt idx="1">
                  <c:v>27.4</c:v>
                </c:pt>
                <c:pt idx="2">
                  <c:v>90</c:v>
                </c:pt>
                <c:pt idx="3">
                  <c:v>20.399999999999999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Ovest</c:v>
                </c:pt>
              </c:strCache>
            </c:strRef>
          </c:tx>
          <c:spPr>
            <a:solidFill>
              <a:schemeClr val="accent2"/>
            </a:solidFill>
            <a:ln w="12700">
              <a:solidFill>
                <a:schemeClr val="tx1"/>
              </a:solidFill>
              <a:prstDash val="solid"/>
            </a:ln>
          </c:spPr>
          <c:cat>
            <c:strRef>
              <c:f>Sheet1!$B$1:$E$1</c:f>
              <c:strCache>
                <c:ptCount val="4"/>
                <c:pt idx="0">
                  <c:v>1° Trim.</c:v>
                </c:pt>
                <c:pt idx="1">
                  <c:v>2° Trim.</c:v>
                </c:pt>
                <c:pt idx="2">
                  <c:v>3° Trim.</c:v>
                </c:pt>
                <c:pt idx="3">
                  <c:v>4° Trim.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30.6</c:v>
                </c:pt>
                <c:pt idx="1">
                  <c:v>38.6</c:v>
                </c:pt>
                <c:pt idx="2">
                  <c:v>34.6</c:v>
                </c:pt>
                <c:pt idx="3">
                  <c:v>31.6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Nord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 w="12700">
              <a:solidFill>
                <a:schemeClr val="tx1"/>
              </a:solidFill>
              <a:prstDash val="solid"/>
            </a:ln>
          </c:spPr>
          <c:cat>
            <c:strRef>
              <c:f>Sheet1!$B$1:$E$1</c:f>
              <c:strCache>
                <c:ptCount val="4"/>
                <c:pt idx="0">
                  <c:v>1° Trim.</c:v>
                </c:pt>
                <c:pt idx="1">
                  <c:v>2° Trim.</c:v>
                </c:pt>
                <c:pt idx="2">
                  <c:v>3° Trim.</c:v>
                </c:pt>
                <c:pt idx="3">
                  <c:v>4° Trim.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45.9</c:v>
                </c:pt>
                <c:pt idx="1">
                  <c:v>46.9</c:v>
                </c:pt>
                <c:pt idx="2">
                  <c:v>45</c:v>
                </c:pt>
                <c:pt idx="3">
                  <c:v>43.9</c:v>
                </c:pt>
              </c:numCache>
            </c:numRef>
          </c:val>
        </c:ser>
        <c:gapDepth val="0"/>
        <c:shape val="box"/>
        <c:axId val="51116288"/>
        <c:axId val="64245760"/>
        <c:axId val="0"/>
      </c:bar3DChart>
      <c:catAx>
        <c:axId val="51116288"/>
        <c:scaling>
          <c:orientation val="minMax"/>
        </c:scaling>
        <c:axPos val="l"/>
        <c:numFmt formatCode="General" sourceLinked="1"/>
        <c:tickLblPos val="low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25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64245760"/>
        <c:crosses val="autoZero"/>
        <c:auto val="1"/>
        <c:lblAlgn val="ctr"/>
        <c:lblOffset val="100"/>
        <c:tickLblSkip val="1"/>
        <c:tickMarkSkip val="1"/>
      </c:catAx>
      <c:valAx>
        <c:axId val="64245760"/>
        <c:scaling>
          <c:orientation val="minMax"/>
        </c:scaling>
        <c:axPos val="b"/>
        <c:majorGridlines>
          <c:spPr>
            <a:ln w="3175">
              <a:solidFill>
                <a:schemeClr val="tx1"/>
              </a:solidFill>
              <a:prstDash val="solid"/>
            </a:ln>
          </c:spPr>
        </c:majorGridlines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25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51116288"/>
        <c:crosses val="autoZero"/>
        <c:crossBetween val="between"/>
      </c:valAx>
      <c:spPr>
        <a:solidFill>
          <a:schemeClr val="accent3">
            <a:lumMod val="60000"/>
            <a:lumOff val="40000"/>
          </a:schemeClr>
        </a:solidFill>
        <a:ln w="25399">
          <a:noFill/>
        </a:ln>
      </c:spPr>
    </c:plotArea>
    <c:legend>
      <c:legendPos val="r"/>
      <c:layout>
        <c:manualLayout>
          <c:xMode val="edge"/>
          <c:yMode val="edge"/>
          <c:x val="0.84603174603174602"/>
          <c:y val="0.37410071942446066"/>
          <c:w val="0.14761904761904768"/>
          <c:h val="0.25419664268585135"/>
        </c:manualLayout>
      </c:layout>
      <c:spPr>
        <a:noFill/>
        <a:ln w="3175">
          <a:solidFill>
            <a:schemeClr val="tx1"/>
          </a:solidFill>
          <a:prstDash val="solid"/>
        </a:ln>
      </c:spPr>
      <c:txPr>
        <a:bodyPr/>
        <a:lstStyle/>
        <a:p>
          <a:pPr>
            <a:defRPr sz="1675" b="1" i="0" u="none" strike="noStrike" baseline="0">
              <a:solidFill>
                <a:schemeClr val="tx1"/>
              </a:solidFill>
              <a:latin typeface="Calibri"/>
              <a:ea typeface="Calibri"/>
              <a:cs typeface="Calibri"/>
            </a:defRPr>
          </a:pPr>
          <a:endParaRPr lang="it-IT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825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it-IT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0.4985</cdr:x>
      <cdr:y>0.5</cdr:y>
    </cdr:from>
    <cdr:to>
      <cdr:x>0.5095</cdr:x>
      <cdr:y>0.59125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991374" y="1985963"/>
          <a:ext cx="66008" cy="3624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wrap="none" lIns="18288" tIns="22860" rIns="18288" bIns="22860" anchor="ctr" upright="1">
          <a:spAutoFit/>
        </a:bodyPr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it-IT" sz="1000" b="1" i="0" strike="noStrike">
              <a:solidFill>
                <a:srgbClr val="000000"/>
              </a:solidFill>
              <a:latin typeface="Calibri"/>
            </a:rPr>
            <a:t> 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r>
              <a:rPr lang="en-US" dirty="0"/>
              <a:t>Making a Business of Recreation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endParaRPr lang="en-US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r>
              <a:rPr lang="en-US" dirty="0"/>
              <a:t>Worldwide Sporting Goods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fld id="{0911E145-D410-472A-9853-C8D8FA0CFC20}" type="slidenum">
              <a:rPr lang="en-US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88D02-B9DD-4907-B859-A73E7B9AD8B0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8B298-C8C7-448C-8A37-2C25CFDE4719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1FAC6-B1DA-433F-9D00-2300083D4948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E05B0-D9FC-4DBB-82C4-B0AE8A1DB2AD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BB104-05E5-4C7F-BE90-75E642DF1A82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2DE5-13ED-4097-BA28-1D22630BC95D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ECFB-7EB0-47D2-8F8B-E778FA6A3303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2E10-186C-46E1-B2C9-9156AEF78C3D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90B0C-3D8D-4DF9-8824-A2518E20FB56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89216-5C17-4766-BE8A-14F6C7D127B5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43633-F02D-453E-86E9-1B82985B3C08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C4B55-00A5-4430-8ED1-54D69ED3E240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it-IT" sz="48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Creare Tabelle</a:t>
            </a:r>
            <a:endParaRPr lang="it-IT" sz="48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it-IT" sz="4000" i="1" dirty="0" smtClean="0">
                <a:solidFill>
                  <a:schemeClr val="bg1">
                    <a:lumMod val="75000"/>
                  </a:schemeClr>
                </a:solidFill>
                <a:latin typeface="Bell MT" pitchFamily="18" charset="0"/>
                <a:ea typeface="+mj-ea"/>
                <a:cs typeface="+mj-cs"/>
              </a:rPr>
              <a:t>Laboratorio</a:t>
            </a:r>
            <a:endParaRPr lang="it-IT" sz="4000" i="1" dirty="0">
              <a:solidFill>
                <a:schemeClr val="bg1">
                  <a:lumMod val="75000"/>
                </a:schemeClr>
              </a:solidFill>
              <a:latin typeface="Bell MT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mia tabella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524000" y="1959290"/>
          <a:ext cx="6096000" cy="1112520"/>
        </p:xfrm>
        <a:graphic>
          <a:graphicData uri="http://schemas.openxmlformats.org/drawingml/2006/table">
            <a:tbl>
              <a:tblPr firstRow="1" bandRow="1">
                <a:tableStyleId>{306799F8-075E-4A3A-A7F6-7FBC6576F1A4}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Corso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Aula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Durata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Partecipanti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Word 2007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 giorni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10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Access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C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 giorni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1508125" y="1387475"/>
          <a:ext cx="6096000" cy="406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820</TotalTime>
  <Words>22</Words>
  <Application>Microsoft PowerPoint 7.0</Application>
  <PresentationFormat>Presentazione su schermo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Creare Tabelle</vt:lpstr>
      <vt:lpstr>La mia tabella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Selling an Idea or a Product</dc:title>
  <dc:creator>Talento Libri</dc:creator>
  <cp:lastModifiedBy>Mario Rossi</cp:lastModifiedBy>
  <cp:revision>85</cp:revision>
  <dcterms:created xsi:type="dcterms:W3CDTF">1995-06-02T22:06:36Z</dcterms:created>
  <dcterms:modified xsi:type="dcterms:W3CDTF">2009-03-05T16:52:37Z</dcterms:modified>
</cp:coreProperties>
</file>